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lear Sans" panose="020B0604020202020204" charset="0"/>
      <p:regular r:id="rId16"/>
    </p:embeddedFont>
    <p:embeddedFont>
      <p:font typeface="Clear Sans Bold" panose="020B0604020202020204" charset="0"/>
      <p:regular r:id="rId17"/>
    </p:embeddedFont>
    <p:embeddedFont>
      <p:font typeface="Clear Sans Medium" panose="020B0604020202020204" charset="0"/>
      <p:regular r:id="rId18"/>
    </p:embeddedFont>
    <p:embeddedFont>
      <p:font typeface="Montserrat" panose="00000500000000000000" pitchFamily="2" charset="0"/>
      <p:regular r:id="rId19"/>
    </p:embeddedFont>
    <p:embeddedFont>
      <p:font typeface="Montserrat Bold" panose="00000800000000000000" charset="0"/>
      <p:regular r:id="rId20"/>
    </p:embeddedFont>
    <p:embeddedFont>
      <p:font typeface="Neue Machina Ultra-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jpe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hyperlink" Target="mailto:anshikabansal917@gmail.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5320191" y="1399219"/>
            <a:ext cx="2393477" cy="2571118"/>
          </a:xfrm>
          <a:custGeom>
            <a:avLst/>
            <a:gdLst/>
            <a:ahLst/>
            <a:cxnLst/>
            <a:rect l="l" t="t" r="r" b="b"/>
            <a:pathLst>
              <a:path w="2393477" h="2571118">
                <a:moveTo>
                  <a:pt x="0" y="0"/>
                </a:moveTo>
                <a:lnTo>
                  <a:pt x="2393476" y="0"/>
                </a:lnTo>
                <a:lnTo>
                  <a:pt x="2393476" y="2571118"/>
                </a:lnTo>
                <a:lnTo>
                  <a:pt x="0" y="25711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0" name="Group 10"/>
          <p:cNvGrpSpPr/>
          <p:nvPr/>
        </p:nvGrpSpPr>
        <p:grpSpPr>
          <a:xfrm>
            <a:off x="7938476" y="2334921"/>
            <a:ext cx="16706691" cy="7092367"/>
            <a:chOff x="-1590196" y="-1325309"/>
            <a:chExt cx="22037658" cy="9145376"/>
          </a:xfrm>
        </p:grpSpPr>
        <p:sp>
          <p:nvSpPr>
            <p:cNvPr id="11" name="TextBox 11"/>
            <p:cNvSpPr txBox="1"/>
            <p:nvPr/>
          </p:nvSpPr>
          <p:spPr>
            <a:xfrm>
              <a:off x="-1590196" y="-1325309"/>
              <a:ext cx="10956112" cy="2645786"/>
            </a:xfrm>
            <a:prstGeom prst="rect">
              <a:avLst/>
            </a:prstGeom>
          </p:spPr>
          <p:txBody>
            <a:bodyPr lIns="0" tIns="0" rIns="0" bIns="0" rtlCol="0" anchor="t">
              <a:spAutoFit/>
            </a:bodyPr>
            <a:lstStyle/>
            <a:p>
              <a:pPr>
                <a:lnSpc>
                  <a:spcPts val="8000"/>
                </a:lnSpc>
              </a:pPr>
              <a:r>
                <a:rPr lang="en-US" sz="8000" dirty="0">
                  <a:solidFill>
                    <a:srgbClr val="F7B4A7"/>
                  </a:solidFill>
                  <a:latin typeface="Clear Sans Bold"/>
                </a:rPr>
                <a:t>CUSTOMER</a:t>
              </a:r>
            </a:p>
            <a:p>
              <a:pPr>
                <a:lnSpc>
                  <a:spcPts val="8000"/>
                </a:lnSpc>
              </a:pPr>
              <a:r>
                <a:rPr lang="en-US" sz="8000" dirty="0">
                  <a:solidFill>
                    <a:srgbClr val="F7B4A7"/>
                  </a:solidFill>
                  <a:latin typeface="Clear Sans Bold"/>
                </a:rPr>
                <a:t>SEGMENTATION</a:t>
              </a:r>
            </a:p>
          </p:txBody>
        </p:sp>
        <p:sp>
          <p:nvSpPr>
            <p:cNvPr id="12" name="TextBox 12"/>
            <p:cNvSpPr txBox="1"/>
            <p:nvPr/>
          </p:nvSpPr>
          <p:spPr>
            <a:xfrm>
              <a:off x="0" y="-47625"/>
              <a:ext cx="10956112" cy="525145"/>
            </a:xfrm>
            <a:prstGeom prst="rect">
              <a:avLst/>
            </a:prstGeom>
          </p:spPr>
          <p:txBody>
            <a:bodyPr lIns="0" tIns="0" rIns="0" bIns="0" rtlCol="0" anchor="t">
              <a:spAutoFit/>
            </a:bodyPr>
            <a:lstStyle/>
            <a:p>
              <a:pPr>
                <a:lnSpc>
                  <a:spcPts val="3359"/>
                </a:lnSpc>
              </a:pPr>
              <a:endParaRPr/>
            </a:p>
          </p:txBody>
        </p:sp>
        <p:sp>
          <p:nvSpPr>
            <p:cNvPr id="13" name="TextBox 13"/>
            <p:cNvSpPr txBox="1"/>
            <p:nvPr/>
          </p:nvSpPr>
          <p:spPr>
            <a:xfrm>
              <a:off x="7237066" y="7124390"/>
              <a:ext cx="13210396" cy="695677"/>
            </a:xfrm>
            <a:prstGeom prst="rect">
              <a:avLst/>
            </a:prstGeom>
          </p:spPr>
          <p:txBody>
            <a:bodyPr wrap="square" lIns="0" tIns="0" rIns="0" bIns="0" rtlCol="0" anchor="t">
              <a:spAutoFit/>
            </a:bodyPr>
            <a:lstStyle/>
            <a:p>
              <a:pPr>
                <a:lnSpc>
                  <a:spcPts val="4759"/>
                </a:lnSpc>
              </a:pPr>
              <a:r>
                <a:rPr lang="en-IN" sz="2300" b="1" dirty="0">
                  <a:solidFill>
                    <a:schemeClr val="accent4">
                      <a:lumMod val="60000"/>
                      <a:lumOff val="40000"/>
                    </a:schemeClr>
                  </a:solidFill>
                </a:rPr>
                <a:t>ANSHIKA BANSAL </a:t>
              </a:r>
              <a:endParaRPr sz="2300" b="1" dirty="0">
                <a:solidFill>
                  <a:schemeClr val="accent4">
                    <a:lumMod val="60000"/>
                    <a:lumOff val="40000"/>
                  </a:schemeClr>
                </a:solidFill>
              </a:endParaRPr>
            </a:p>
          </p:txBody>
        </p:sp>
      </p:grpSp>
      <p:pic>
        <p:nvPicPr>
          <p:cNvPr id="1026" name="Picture 2" descr="Profile photo of Anshika Bansal">
            <a:extLst>
              <a:ext uri="{FF2B5EF4-FFF2-40B4-BE49-F238E27FC236}">
                <a16:creationId xmlns:a16="http://schemas.microsoft.com/office/drawing/2014/main" id="{E928DC13-D05F-9256-C0C5-DC75BBDD1D4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4550512" y="6723620"/>
            <a:ext cx="2164161" cy="21641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8686800" y="1790700"/>
            <a:ext cx="8877422" cy="6273709"/>
          </a:xfrm>
          <a:custGeom>
            <a:avLst/>
            <a:gdLst/>
            <a:ahLst/>
            <a:cxnLst/>
            <a:rect l="l" t="t" r="r" b="b"/>
            <a:pathLst>
              <a:path w="8877422" h="6273709">
                <a:moveTo>
                  <a:pt x="0" y="0"/>
                </a:moveTo>
                <a:lnTo>
                  <a:pt x="8877422" y="0"/>
                </a:lnTo>
                <a:lnTo>
                  <a:pt x="8877422" y="6273709"/>
                </a:lnTo>
                <a:lnTo>
                  <a:pt x="0" y="6273709"/>
                </a:lnTo>
                <a:lnTo>
                  <a:pt x="0" y="0"/>
                </a:lnTo>
                <a:close/>
              </a:path>
            </a:pathLst>
          </a:custGeom>
          <a:blipFill>
            <a:blip r:embed="rId2"/>
            <a:stretch>
              <a:fillRect/>
            </a:stretch>
          </a:blipFill>
        </p:spPr>
      </p:sp>
      <p:sp>
        <p:nvSpPr>
          <p:cNvPr id="3" name="TextBox 3"/>
          <p:cNvSpPr txBox="1"/>
          <p:nvPr/>
        </p:nvSpPr>
        <p:spPr>
          <a:xfrm>
            <a:off x="1028700" y="1024653"/>
            <a:ext cx="7419772" cy="991337"/>
          </a:xfrm>
          <a:prstGeom prst="rect">
            <a:avLst/>
          </a:prstGeom>
        </p:spPr>
        <p:txBody>
          <a:bodyPr lIns="0" tIns="0" rIns="0" bIns="0" rtlCol="0" anchor="t">
            <a:spAutoFit/>
          </a:bodyPr>
          <a:lstStyle/>
          <a:p>
            <a:pPr>
              <a:lnSpc>
                <a:spcPts val="7596"/>
              </a:lnSpc>
            </a:pPr>
            <a:r>
              <a:rPr lang="en-US" sz="7234">
                <a:solidFill>
                  <a:srgbClr val="F7B4A7"/>
                </a:solidFill>
                <a:latin typeface="Clear Sans Bold"/>
              </a:rPr>
              <a:t>Insights</a:t>
            </a:r>
          </a:p>
        </p:txBody>
      </p:sp>
      <p:sp>
        <p:nvSpPr>
          <p:cNvPr id="4" name="TextBox 4"/>
          <p:cNvSpPr txBox="1"/>
          <p:nvPr/>
        </p:nvSpPr>
        <p:spPr>
          <a:xfrm>
            <a:off x="1028700" y="2421184"/>
            <a:ext cx="7214206" cy="545792"/>
          </a:xfrm>
          <a:prstGeom prst="rect">
            <a:avLst/>
          </a:prstGeom>
        </p:spPr>
        <p:txBody>
          <a:bodyPr lIns="0" tIns="0" rIns="0" bIns="0" rtlCol="0" anchor="t">
            <a:spAutoFit/>
          </a:bodyPr>
          <a:lstStyle/>
          <a:p>
            <a:pPr>
              <a:lnSpc>
                <a:spcPts val="4589"/>
              </a:lnSpc>
            </a:pPr>
            <a:r>
              <a:rPr lang="en-US" sz="3278">
                <a:solidFill>
                  <a:srgbClr val="94DDDE"/>
                </a:solidFill>
                <a:latin typeface="Clear Sans"/>
              </a:rPr>
              <a:t>CLUSTER 1</a:t>
            </a:r>
          </a:p>
        </p:txBody>
      </p:sp>
      <p:sp>
        <p:nvSpPr>
          <p:cNvPr id="5" name="TextBox 5"/>
          <p:cNvSpPr txBox="1"/>
          <p:nvPr/>
        </p:nvSpPr>
        <p:spPr>
          <a:xfrm>
            <a:off x="1028700" y="3988431"/>
            <a:ext cx="7214206" cy="3774662"/>
          </a:xfrm>
          <a:prstGeom prst="rect">
            <a:avLst/>
          </a:prstGeom>
        </p:spPr>
        <p:txBody>
          <a:bodyPr lIns="0" tIns="0" rIns="0" bIns="0" rtlCol="0" anchor="t">
            <a:spAutoFit/>
          </a:bodyPr>
          <a:lstStyle/>
          <a:p>
            <a:pPr marL="564152" lvl="1" indent="-282076">
              <a:lnSpc>
                <a:spcPts val="3788"/>
              </a:lnSpc>
              <a:buFont typeface="Arial"/>
              <a:buChar char="•"/>
            </a:pPr>
            <a:r>
              <a:rPr lang="en-US" sz="2613">
                <a:solidFill>
                  <a:srgbClr val="94DDDE"/>
                </a:solidFill>
                <a:latin typeface="Clear Sans"/>
              </a:rPr>
              <a:t>Biggest Cluster with more than 200000+ values.</a:t>
            </a:r>
          </a:p>
          <a:p>
            <a:pPr marL="564152" lvl="1" indent="-282076">
              <a:lnSpc>
                <a:spcPts val="3788"/>
              </a:lnSpc>
              <a:buFont typeface="Arial"/>
              <a:buChar char="•"/>
            </a:pPr>
            <a:r>
              <a:rPr lang="en-US" sz="2613">
                <a:solidFill>
                  <a:srgbClr val="94DDDE"/>
                </a:solidFill>
                <a:latin typeface="Clear Sans"/>
              </a:rPr>
              <a:t>Maximum percentage of UNITCLASS 'Single BedRoom (1)</a:t>
            </a:r>
          </a:p>
          <a:p>
            <a:pPr marL="564152" lvl="1" indent="-282076">
              <a:lnSpc>
                <a:spcPts val="3788"/>
              </a:lnSpc>
              <a:buFont typeface="Arial"/>
              <a:buChar char="•"/>
            </a:pPr>
            <a:r>
              <a:rPr lang="en-US" sz="2613">
                <a:solidFill>
                  <a:srgbClr val="94DDDE"/>
                </a:solidFill>
                <a:latin typeface="Clear Sans"/>
              </a:rPr>
              <a:t>Maximum RESDIENTID with PAYOR type = 'PRIVATE', 'MEDICAID'</a:t>
            </a:r>
          </a:p>
          <a:p>
            <a:pPr marL="564152" lvl="1" indent="-282076">
              <a:lnSpc>
                <a:spcPts val="3788"/>
              </a:lnSpc>
              <a:buFont typeface="Arial"/>
              <a:buChar char="•"/>
            </a:pPr>
            <a:r>
              <a:rPr lang="en-US" sz="2613">
                <a:solidFill>
                  <a:srgbClr val="94DDDE"/>
                </a:solidFill>
                <a:latin typeface="Clear Sans"/>
              </a:rPr>
              <a:t>Containing highest percentage of OCCUPANCYTYPE('SEMIPRIAVTE','COUPLE')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8991600" y="2289576"/>
            <a:ext cx="8153400" cy="6156441"/>
          </a:xfrm>
          <a:custGeom>
            <a:avLst/>
            <a:gdLst/>
            <a:ahLst/>
            <a:cxnLst/>
            <a:rect l="l" t="t" r="r" b="b"/>
            <a:pathLst>
              <a:path w="8877422" h="6273709">
                <a:moveTo>
                  <a:pt x="0" y="0"/>
                </a:moveTo>
                <a:lnTo>
                  <a:pt x="8877422" y="0"/>
                </a:lnTo>
                <a:lnTo>
                  <a:pt x="8877422" y="6273709"/>
                </a:lnTo>
                <a:lnTo>
                  <a:pt x="0" y="6273709"/>
                </a:lnTo>
                <a:lnTo>
                  <a:pt x="0" y="0"/>
                </a:lnTo>
                <a:close/>
              </a:path>
            </a:pathLst>
          </a:custGeom>
          <a:blipFill>
            <a:blip r:embed="rId2"/>
            <a:stretch>
              <a:fillRect/>
            </a:stretch>
          </a:blipFill>
        </p:spPr>
      </p:sp>
      <p:sp>
        <p:nvSpPr>
          <p:cNvPr id="3" name="TextBox 3"/>
          <p:cNvSpPr txBox="1"/>
          <p:nvPr/>
        </p:nvSpPr>
        <p:spPr>
          <a:xfrm>
            <a:off x="1028700" y="1767597"/>
            <a:ext cx="7419772" cy="991337"/>
          </a:xfrm>
          <a:prstGeom prst="rect">
            <a:avLst/>
          </a:prstGeom>
        </p:spPr>
        <p:txBody>
          <a:bodyPr lIns="0" tIns="0" rIns="0" bIns="0" rtlCol="0" anchor="t">
            <a:spAutoFit/>
          </a:bodyPr>
          <a:lstStyle/>
          <a:p>
            <a:pPr>
              <a:lnSpc>
                <a:spcPts val="7596"/>
              </a:lnSpc>
            </a:pPr>
            <a:r>
              <a:rPr lang="en-US" sz="7234">
                <a:solidFill>
                  <a:srgbClr val="F7B4A7"/>
                </a:solidFill>
                <a:latin typeface="Clear Sans Bold"/>
              </a:rPr>
              <a:t>Insights</a:t>
            </a:r>
          </a:p>
        </p:txBody>
      </p:sp>
      <p:sp>
        <p:nvSpPr>
          <p:cNvPr id="4" name="TextBox 4"/>
          <p:cNvSpPr txBox="1"/>
          <p:nvPr/>
        </p:nvSpPr>
        <p:spPr>
          <a:xfrm>
            <a:off x="1028700" y="3118272"/>
            <a:ext cx="7214206" cy="545792"/>
          </a:xfrm>
          <a:prstGeom prst="rect">
            <a:avLst/>
          </a:prstGeom>
        </p:spPr>
        <p:txBody>
          <a:bodyPr lIns="0" tIns="0" rIns="0" bIns="0" rtlCol="0" anchor="t">
            <a:spAutoFit/>
          </a:bodyPr>
          <a:lstStyle/>
          <a:p>
            <a:pPr>
              <a:lnSpc>
                <a:spcPts val="4589"/>
              </a:lnSpc>
            </a:pPr>
            <a:r>
              <a:rPr lang="en-US" sz="3278">
                <a:solidFill>
                  <a:srgbClr val="94DDDE"/>
                </a:solidFill>
                <a:latin typeface="Clear Sans"/>
              </a:rPr>
              <a:t>CLUSTER 2</a:t>
            </a:r>
          </a:p>
        </p:txBody>
      </p:sp>
      <p:sp>
        <p:nvSpPr>
          <p:cNvPr id="5" name="TextBox 5"/>
          <p:cNvSpPr txBox="1"/>
          <p:nvPr/>
        </p:nvSpPr>
        <p:spPr>
          <a:xfrm>
            <a:off x="1028700" y="4490716"/>
            <a:ext cx="7419772" cy="3447609"/>
          </a:xfrm>
          <a:prstGeom prst="rect">
            <a:avLst/>
          </a:prstGeom>
        </p:spPr>
        <p:txBody>
          <a:bodyPr lIns="0" tIns="0" rIns="0" bIns="0" rtlCol="0" anchor="t">
            <a:spAutoFit/>
          </a:bodyPr>
          <a:lstStyle/>
          <a:p>
            <a:pPr marL="585741" lvl="1" indent="-292871">
              <a:lnSpc>
                <a:spcPts val="3933"/>
              </a:lnSpc>
              <a:buFont typeface="Arial"/>
              <a:buChar char="•"/>
            </a:pPr>
            <a:r>
              <a:rPr lang="en-US" sz="2713">
                <a:solidFill>
                  <a:srgbClr val="94DDDE"/>
                </a:solidFill>
                <a:latin typeface="Clear Sans"/>
              </a:rPr>
              <a:t>The smallest cluster among all with values greater than 50k</a:t>
            </a:r>
          </a:p>
          <a:p>
            <a:pPr marL="585741" lvl="1" indent="-292871">
              <a:lnSpc>
                <a:spcPts val="3933"/>
              </a:lnSpc>
              <a:buFont typeface="Arial"/>
              <a:buChar char="•"/>
            </a:pPr>
            <a:r>
              <a:rPr lang="en-US" sz="2713">
                <a:solidFill>
                  <a:srgbClr val="94DDDE"/>
                </a:solidFill>
                <a:latin typeface="Clear Sans"/>
              </a:rPr>
              <a:t>Contains the minimum number of units.</a:t>
            </a:r>
          </a:p>
          <a:p>
            <a:pPr marL="585741" lvl="1" indent="-292871">
              <a:lnSpc>
                <a:spcPts val="3933"/>
              </a:lnSpc>
              <a:buFont typeface="Arial"/>
              <a:buChar char="•"/>
            </a:pPr>
            <a:r>
              <a:rPr lang="en-US" sz="2713">
                <a:solidFill>
                  <a:srgbClr val="94DDDE"/>
                </a:solidFill>
                <a:latin typeface="Clear Sans"/>
              </a:rPr>
              <a:t>The lowest percentage of short-term stays.</a:t>
            </a:r>
          </a:p>
          <a:p>
            <a:pPr marL="585741" lvl="1" indent="-292871">
              <a:lnSpc>
                <a:spcPts val="3933"/>
              </a:lnSpc>
              <a:buFont typeface="Arial"/>
              <a:buChar char="•"/>
            </a:pPr>
            <a:r>
              <a:rPr lang="en-US" sz="2713">
                <a:solidFill>
                  <a:srgbClr val="94DDDE"/>
                </a:solidFill>
                <a:latin typeface="Clear Sans"/>
              </a:rPr>
              <a:t>Least Occupancy Type</a:t>
            </a:r>
          </a:p>
          <a:p>
            <a:pPr marL="585741" lvl="1" indent="-292871">
              <a:lnSpc>
                <a:spcPts val="3933"/>
              </a:lnSpc>
              <a:buFont typeface="Arial"/>
              <a:buChar char="•"/>
            </a:pPr>
            <a:r>
              <a:rPr lang="en-US" sz="2713">
                <a:solidFill>
                  <a:srgbClr val="94DDDE"/>
                </a:solidFill>
                <a:latin typeface="Clear Sans"/>
              </a:rPr>
              <a:t>Contains the maximum number of facility IDs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TextBox 8"/>
          <p:cNvSpPr txBox="1"/>
          <p:nvPr/>
        </p:nvSpPr>
        <p:spPr>
          <a:xfrm>
            <a:off x="1028700" y="885825"/>
            <a:ext cx="11130050" cy="1171231"/>
          </a:xfrm>
          <a:prstGeom prst="rect">
            <a:avLst/>
          </a:prstGeom>
        </p:spPr>
        <p:txBody>
          <a:bodyPr lIns="0" tIns="0" rIns="0" bIns="0" rtlCol="0" anchor="t">
            <a:spAutoFit/>
          </a:bodyPr>
          <a:lstStyle/>
          <a:p>
            <a:pPr>
              <a:lnSpc>
                <a:spcPts val="9468"/>
              </a:lnSpc>
            </a:pPr>
            <a:r>
              <a:rPr lang="en-US" sz="6763">
                <a:solidFill>
                  <a:srgbClr val="FFFFFF"/>
                </a:solidFill>
                <a:latin typeface="Neue Machina Ultra-Bold"/>
              </a:rPr>
              <a:t>Conclusion</a:t>
            </a:r>
          </a:p>
        </p:txBody>
      </p:sp>
      <p:sp>
        <p:nvSpPr>
          <p:cNvPr id="9" name="TextBox 9"/>
          <p:cNvSpPr txBox="1"/>
          <p:nvPr/>
        </p:nvSpPr>
        <p:spPr>
          <a:xfrm>
            <a:off x="1028700" y="2477198"/>
            <a:ext cx="14101541" cy="6781102"/>
          </a:xfrm>
          <a:prstGeom prst="rect">
            <a:avLst/>
          </a:prstGeom>
        </p:spPr>
        <p:txBody>
          <a:bodyPr lIns="0" tIns="0" rIns="0" bIns="0" rtlCol="0" anchor="t">
            <a:spAutoFit/>
          </a:bodyPr>
          <a:lstStyle/>
          <a:p>
            <a:pPr marL="491716" lvl="1" indent="-245858">
              <a:lnSpc>
                <a:spcPts val="3188"/>
              </a:lnSpc>
              <a:buFont typeface="Arial"/>
              <a:buChar char="•"/>
            </a:pPr>
            <a:r>
              <a:rPr lang="en-US" sz="2277">
                <a:solidFill>
                  <a:srgbClr val="FFFFFF"/>
                </a:solidFill>
                <a:latin typeface="Montserrat Bold"/>
              </a:rPr>
              <a:t>Cluster 0 - Most Profitable Segment:</a:t>
            </a:r>
          </a:p>
          <a:p>
            <a:pPr marL="491716" lvl="1" indent="-245858">
              <a:lnSpc>
                <a:spcPts val="3188"/>
              </a:lnSpc>
              <a:buFont typeface="Arial"/>
              <a:buChar char="•"/>
            </a:pPr>
            <a:r>
              <a:rPr lang="en-US" sz="2277">
                <a:solidFill>
                  <a:srgbClr val="FFFFFF"/>
                </a:solidFill>
                <a:latin typeface="Montserrat"/>
              </a:rPr>
              <a:t>This cluster represents the most profitable group of residents, with over 100,000+ residents.</a:t>
            </a:r>
          </a:p>
          <a:p>
            <a:pPr marL="491716" lvl="1" indent="-245858">
              <a:lnSpc>
                <a:spcPts val="3188"/>
              </a:lnSpc>
              <a:buFont typeface="Arial"/>
              <a:buChar char="•"/>
            </a:pPr>
            <a:r>
              <a:rPr lang="en-US" sz="2277">
                <a:solidFill>
                  <a:srgbClr val="FFFFFF"/>
                </a:solidFill>
                <a:latin typeface="Montserrat"/>
              </a:rPr>
              <a:t>The majority of residents in this cluster prefer 'Studio (0)' unit types, which could indicate a preference for smaller, more affordable units.</a:t>
            </a:r>
          </a:p>
          <a:p>
            <a:pPr marL="491716" lvl="1" indent="-245858">
              <a:lnSpc>
                <a:spcPts val="3188"/>
              </a:lnSpc>
              <a:buFont typeface="Arial"/>
              <a:buChar char="•"/>
            </a:pPr>
            <a:r>
              <a:rPr lang="en-US" sz="2277">
                <a:solidFill>
                  <a:srgbClr val="FFFFFF"/>
                </a:solidFill>
                <a:latin typeface="Montserrat"/>
              </a:rPr>
              <a:t>Short-term stays are popular among residents in this cluster, contributing to higher turnover and potentially increased revenue.</a:t>
            </a:r>
          </a:p>
          <a:p>
            <a:pPr>
              <a:lnSpc>
                <a:spcPts val="3188"/>
              </a:lnSpc>
            </a:pPr>
            <a:endParaRPr lang="en-US" sz="2277">
              <a:solidFill>
                <a:srgbClr val="FFFFFF"/>
              </a:solidFill>
              <a:latin typeface="Montserrat"/>
            </a:endParaRPr>
          </a:p>
          <a:p>
            <a:pPr marL="491716" lvl="1" indent="-245858">
              <a:lnSpc>
                <a:spcPts val="3188"/>
              </a:lnSpc>
              <a:buFont typeface="Arial"/>
              <a:buChar char="•"/>
            </a:pPr>
            <a:r>
              <a:rPr lang="en-US" sz="2277">
                <a:solidFill>
                  <a:srgbClr val="FFFFFF"/>
                </a:solidFill>
                <a:latin typeface="Montserrat Bold"/>
              </a:rPr>
              <a:t>Cluster 1 - Largest and Diverse Segment:</a:t>
            </a:r>
          </a:p>
          <a:p>
            <a:pPr marL="491716" lvl="1" indent="-245858">
              <a:lnSpc>
                <a:spcPts val="3188"/>
              </a:lnSpc>
              <a:buFont typeface="Arial"/>
              <a:buChar char="•"/>
            </a:pPr>
            <a:r>
              <a:rPr lang="en-US" sz="2277">
                <a:solidFill>
                  <a:srgbClr val="FFFFFF"/>
                </a:solidFill>
                <a:latin typeface="Montserrat"/>
              </a:rPr>
              <a:t>Cluster 1 is the largest cluster, comprising over 200,000 residents, making it a significant market segment.</a:t>
            </a:r>
          </a:p>
          <a:p>
            <a:pPr marL="491716" lvl="1" indent="-245858">
              <a:lnSpc>
                <a:spcPts val="3188"/>
              </a:lnSpc>
              <a:buFont typeface="Arial"/>
              <a:buChar char="•"/>
            </a:pPr>
            <a:r>
              <a:rPr lang="en-US" sz="2277">
                <a:solidFill>
                  <a:srgbClr val="FFFFFF"/>
                </a:solidFill>
                <a:latin typeface="Montserrat"/>
              </a:rPr>
              <a:t>Residents in this cluster prefer 'Single BedRoom (1)' unit types, indicating a preference for larger living spaces.</a:t>
            </a:r>
          </a:p>
          <a:p>
            <a:pPr marL="491716" lvl="1" indent="-245858">
              <a:lnSpc>
                <a:spcPts val="3188"/>
              </a:lnSpc>
              <a:buFont typeface="Arial"/>
              <a:buChar char="•"/>
            </a:pPr>
            <a:r>
              <a:rPr lang="en-US" sz="2277">
                <a:solidFill>
                  <a:srgbClr val="FFFFFF"/>
                </a:solidFill>
                <a:latin typeface="Montserrat"/>
              </a:rPr>
              <a:t>The majority of residents in this cluster have 'PRIVATE' or 'MEDICAID' payor types, which may suggest diverse financial backgrounds.</a:t>
            </a:r>
          </a:p>
          <a:p>
            <a:pPr marL="491716" lvl="1" indent="-245858">
              <a:lnSpc>
                <a:spcPts val="3188"/>
              </a:lnSpc>
              <a:buFont typeface="Arial"/>
              <a:buChar char="•"/>
            </a:pPr>
            <a:r>
              <a:rPr lang="en-US" sz="2277">
                <a:solidFill>
                  <a:srgbClr val="FFFFFF"/>
                </a:solidFill>
                <a:latin typeface="Montserrat"/>
              </a:rPr>
              <a:t>Occupancy types like 'SEMIPRIVATE' and 'COUPLE' are prevalent in this cluster, indicating a mix of individual and couple residents.</a:t>
            </a:r>
          </a:p>
          <a:p>
            <a:pPr>
              <a:lnSpc>
                <a:spcPts val="3188"/>
              </a:lnSpc>
            </a:pPr>
            <a:endParaRPr lang="en-US" sz="2277">
              <a:solidFill>
                <a:srgbClr val="FFFFFF"/>
              </a:solidFill>
              <a:latin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TextBox 8"/>
          <p:cNvSpPr txBox="1"/>
          <p:nvPr/>
        </p:nvSpPr>
        <p:spPr>
          <a:xfrm>
            <a:off x="1028700" y="885825"/>
            <a:ext cx="11130050" cy="1171231"/>
          </a:xfrm>
          <a:prstGeom prst="rect">
            <a:avLst/>
          </a:prstGeom>
        </p:spPr>
        <p:txBody>
          <a:bodyPr lIns="0" tIns="0" rIns="0" bIns="0" rtlCol="0" anchor="t">
            <a:spAutoFit/>
          </a:bodyPr>
          <a:lstStyle/>
          <a:p>
            <a:pPr>
              <a:lnSpc>
                <a:spcPts val="9468"/>
              </a:lnSpc>
            </a:pPr>
            <a:r>
              <a:rPr lang="en-US" sz="6763">
                <a:solidFill>
                  <a:srgbClr val="FFFFFF"/>
                </a:solidFill>
                <a:latin typeface="Neue Machina Ultra-Bold"/>
              </a:rPr>
              <a:t>Conclusion</a:t>
            </a:r>
          </a:p>
        </p:txBody>
      </p:sp>
      <p:sp>
        <p:nvSpPr>
          <p:cNvPr id="9" name="TextBox 9"/>
          <p:cNvSpPr txBox="1"/>
          <p:nvPr/>
        </p:nvSpPr>
        <p:spPr>
          <a:xfrm>
            <a:off x="1028700" y="2324344"/>
            <a:ext cx="14101541" cy="7581202"/>
          </a:xfrm>
          <a:prstGeom prst="rect">
            <a:avLst/>
          </a:prstGeom>
        </p:spPr>
        <p:txBody>
          <a:bodyPr lIns="0" tIns="0" rIns="0" bIns="0" rtlCol="0" anchor="t">
            <a:spAutoFit/>
          </a:bodyPr>
          <a:lstStyle/>
          <a:p>
            <a:pPr marL="491716" lvl="1" indent="-245858">
              <a:lnSpc>
                <a:spcPts val="3188"/>
              </a:lnSpc>
              <a:buFont typeface="Arial"/>
              <a:buChar char="•"/>
            </a:pPr>
            <a:r>
              <a:rPr lang="en-US" sz="2277">
                <a:solidFill>
                  <a:srgbClr val="FFFFFF"/>
                </a:solidFill>
                <a:latin typeface="Montserrat Bold"/>
              </a:rPr>
              <a:t>Cluster 2 - Niche Segment with Unique Characteristics:</a:t>
            </a:r>
          </a:p>
          <a:p>
            <a:pPr marL="491716" lvl="1" indent="-245858">
              <a:lnSpc>
                <a:spcPts val="3188"/>
              </a:lnSpc>
              <a:buFont typeface="Arial"/>
              <a:buChar char="•"/>
            </a:pPr>
            <a:r>
              <a:rPr lang="en-US" sz="2277">
                <a:solidFill>
                  <a:srgbClr val="FFFFFF"/>
                </a:solidFill>
                <a:latin typeface="Montserrat"/>
              </a:rPr>
              <a:t>Cluster 2 is the smallest among all clusters, with over 50,000 residents, making it a niche market segment.</a:t>
            </a:r>
          </a:p>
          <a:p>
            <a:pPr marL="491716" lvl="1" indent="-245858">
              <a:lnSpc>
                <a:spcPts val="3188"/>
              </a:lnSpc>
              <a:buFont typeface="Arial"/>
              <a:buChar char="•"/>
            </a:pPr>
            <a:r>
              <a:rPr lang="en-US" sz="2277">
                <a:solidFill>
                  <a:srgbClr val="FFFFFF"/>
                </a:solidFill>
                <a:latin typeface="Montserrat"/>
              </a:rPr>
              <a:t>Residents in this cluster show a preference for the minimum number of units, possibly indicating a niche demand for specific types of units.</a:t>
            </a:r>
          </a:p>
          <a:p>
            <a:pPr marL="491716" lvl="1" indent="-245858">
              <a:lnSpc>
                <a:spcPts val="3188"/>
              </a:lnSpc>
              <a:buFont typeface="Arial"/>
              <a:buChar char="•"/>
            </a:pPr>
            <a:r>
              <a:rPr lang="en-US" sz="2277">
                <a:solidFill>
                  <a:srgbClr val="FFFFFF"/>
                </a:solidFill>
                <a:latin typeface="Montserrat"/>
              </a:rPr>
              <a:t>Short-term stays are less common in this cluster, suggesting a preference for longer-term living arrangements.</a:t>
            </a:r>
          </a:p>
          <a:p>
            <a:pPr marL="491716" lvl="1" indent="-245858">
              <a:lnSpc>
                <a:spcPts val="3188"/>
              </a:lnSpc>
              <a:buFont typeface="Arial"/>
              <a:buChar char="•"/>
            </a:pPr>
            <a:r>
              <a:rPr lang="en-US" sz="2277">
                <a:solidFill>
                  <a:srgbClr val="FFFFFF"/>
                </a:solidFill>
                <a:latin typeface="Montserrat"/>
              </a:rPr>
              <a:t>Occupancy types in this cluster are different from other clusters, indicating a unique lifestyle or care requirements.</a:t>
            </a:r>
          </a:p>
          <a:p>
            <a:pPr marL="491716" lvl="1" indent="-245858">
              <a:lnSpc>
                <a:spcPts val="3188"/>
              </a:lnSpc>
              <a:buFont typeface="Arial"/>
              <a:buChar char="•"/>
            </a:pPr>
            <a:r>
              <a:rPr lang="en-US" sz="2277">
                <a:solidFill>
                  <a:srgbClr val="FFFFFF"/>
                </a:solidFill>
                <a:latin typeface="Montserrat"/>
              </a:rPr>
              <a:t>The maximum number of facility IDs in this cluster suggests a dispersion of facilities catering to specific needs.</a:t>
            </a:r>
          </a:p>
          <a:p>
            <a:pPr>
              <a:lnSpc>
                <a:spcPts val="3188"/>
              </a:lnSpc>
            </a:pPr>
            <a:endParaRPr lang="en-US" sz="2277">
              <a:solidFill>
                <a:srgbClr val="FFFFFF"/>
              </a:solidFill>
              <a:latin typeface="Montserrat"/>
            </a:endParaRPr>
          </a:p>
          <a:p>
            <a:pPr marL="491716" lvl="1" indent="-245858">
              <a:lnSpc>
                <a:spcPts val="3188"/>
              </a:lnSpc>
              <a:buFont typeface="Arial"/>
              <a:buChar char="•"/>
            </a:pPr>
            <a:r>
              <a:rPr lang="en-US" sz="2277">
                <a:solidFill>
                  <a:srgbClr val="FFFFFF"/>
                </a:solidFill>
                <a:latin typeface="Montserrat Bold"/>
              </a:rPr>
              <a:t>Overall, the segmentation analysis highlights distinct customer segments with unique preferences and characteristics. Leveraging these insights, senior living facilities can tailor their offerings, marketing strategies, and services to meet the specific needs of each cluster. This targeted approach can lead to enhanced resident satisfaction, improved resource allocation, and ultimately, higher profitability and success in the senior living market.</a:t>
            </a:r>
          </a:p>
          <a:p>
            <a:pPr>
              <a:lnSpc>
                <a:spcPts val="3188"/>
              </a:lnSpc>
            </a:pPr>
            <a:endParaRPr lang="en-US" sz="2277">
              <a:solidFill>
                <a:srgbClr val="FFFFFF"/>
              </a:solidFill>
              <a:latin typeface="Montserrat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981951" y="571500"/>
            <a:ext cx="8158013" cy="5729594"/>
            <a:chOff x="-716581" y="-3392033"/>
            <a:chExt cx="10877350" cy="7639458"/>
          </a:xfrm>
        </p:grpSpPr>
        <p:sp>
          <p:nvSpPr>
            <p:cNvPr id="3" name="TextBox 3"/>
            <p:cNvSpPr txBox="1"/>
            <p:nvPr/>
          </p:nvSpPr>
          <p:spPr>
            <a:xfrm>
              <a:off x="-716581" y="-3392033"/>
              <a:ext cx="10877350" cy="5142775"/>
            </a:xfrm>
            <a:prstGeom prst="rect">
              <a:avLst/>
            </a:prstGeom>
          </p:spPr>
          <p:txBody>
            <a:bodyPr wrap="square" lIns="0" tIns="0" rIns="0" bIns="0" rtlCol="0" anchor="t">
              <a:spAutoFit/>
            </a:bodyPr>
            <a:lstStyle/>
            <a:p>
              <a:pPr>
                <a:lnSpc>
                  <a:spcPts val="7520"/>
                </a:lnSpc>
              </a:pPr>
              <a:r>
                <a:rPr lang="en-US" sz="8000" spc="-88" dirty="0">
                  <a:solidFill>
                    <a:srgbClr val="2B4B82"/>
                  </a:solidFill>
                  <a:latin typeface="Clear Sans Bold"/>
                </a:rPr>
                <a:t>In case you have any queries or suggestions, feel free to reach out!!</a:t>
              </a:r>
            </a:p>
          </p:txBody>
        </p:sp>
        <p:sp>
          <p:nvSpPr>
            <p:cNvPr id="4" name="TextBox 4"/>
            <p:cNvSpPr txBox="1"/>
            <p:nvPr/>
          </p:nvSpPr>
          <p:spPr>
            <a:xfrm>
              <a:off x="-716581" y="3490037"/>
              <a:ext cx="10466870" cy="757388"/>
            </a:xfrm>
            <a:prstGeom prst="rect">
              <a:avLst/>
            </a:prstGeom>
          </p:spPr>
          <p:txBody>
            <a:bodyPr wrap="square" lIns="0" tIns="0" rIns="0" bIns="0" rtlCol="0" anchor="t">
              <a:spAutoFit/>
            </a:bodyPr>
            <a:lstStyle/>
            <a:p>
              <a:pPr>
                <a:lnSpc>
                  <a:spcPts val="4759"/>
                </a:lnSpc>
              </a:pPr>
              <a:endParaRPr lang="en-US" sz="3399" dirty="0">
                <a:solidFill>
                  <a:srgbClr val="2B4B82"/>
                </a:solidFill>
                <a:latin typeface="Clear Sans"/>
              </a:endParaRPr>
            </a:p>
          </p:txBody>
        </p:sp>
      </p:grpSp>
      <p:sp>
        <p:nvSpPr>
          <p:cNvPr id="5" name="Freeform 5"/>
          <p:cNvSpPr/>
          <p:nvPr/>
        </p:nvSpPr>
        <p:spPr>
          <a:xfrm>
            <a:off x="8794004" y="2897268"/>
            <a:ext cx="7411325" cy="4635447"/>
          </a:xfrm>
          <a:custGeom>
            <a:avLst/>
            <a:gdLst/>
            <a:ahLst/>
            <a:cxnLst/>
            <a:rect l="l" t="t" r="r" b="b"/>
            <a:pathLst>
              <a:path w="7411325" h="4635447">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438400" y="6365706"/>
            <a:ext cx="4338720" cy="2713672"/>
          </a:xfrm>
          <a:custGeom>
            <a:avLst/>
            <a:gdLst/>
            <a:ahLst/>
            <a:cxnLst/>
            <a:rect l="l" t="t" r="r" b="b"/>
            <a:pathLst>
              <a:path w="4338720" h="2713672">
                <a:moveTo>
                  <a:pt x="0" y="0"/>
                </a:moveTo>
                <a:lnTo>
                  <a:pt x="4338720" y="0"/>
                </a:lnTo>
                <a:lnTo>
                  <a:pt x="4338720" y="2713672"/>
                </a:lnTo>
                <a:lnTo>
                  <a:pt x="0" y="27136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1353800" y="7722542"/>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3314186" y="696886"/>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8">
            <a:extLst>
              <a:ext uri="{FF2B5EF4-FFF2-40B4-BE49-F238E27FC236}">
                <a16:creationId xmlns:a16="http://schemas.microsoft.com/office/drawing/2014/main" id="{6A685A31-6B0C-67F9-960B-80E13E41D7EA}"/>
              </a:ext>
            </a:extLst>
          </p:cNvPr>
          <p:cNvSpPr txBox="1"/>
          <p:nvPr/>
        </p:nvSpPr>
        <p:spPr>
          <a:xfrm>
            <a:off x="838200" y="4428582"/>
            <a:ext cx="11430000" cy="754053"/>
          </a:xfrm>
          <a:prstGeom prst="rect">
            <a:avLst/>
          </a:prstGeom>
          <a:noFill/>
        </p:spPr>
        <p:txBody>
          <a:bodyPr wrap="square" rtlCol="0">
            <a:spAutoFit/>
          </a:bodyPr>
          <a:lstStyle/>
          <a:p>
            <a:r>
              <a:rPr lang="en-IN" sz="2500" dirty="0">
                <a:hlinkClick r:id="rId4">
                  <a:extLst>
                    <a:ext uri="{A12FA001-AC4F-418D-AE19-62706E023703}">
                      <ahyp:hlinkClr xmlns:ahyp="http://schemas.microsoft.com/office/drawing/2018/hyperlinkcolor" val="tx"/>
                    </a:ext>
                  </a:extLst>
                </a:hlinkClick>
              </a:rPr>
              <a:t>anshikabansal917@gmail.com</a:t>
            </a:r>
            <a:endParaRPr lang="en-IN" sz="2500" dirty="0"/>
          </a:p>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976985244"/>
              </p:ext>
            </p:extLst>
          </p:nvPr>
        </p:nvGraphicFramePr>
        <p:xfrm>
          <a:off x="8627676" y="205740"/>
          <a:ext cx="8900153" cy="10713064"/>
        </p:xfrm>
        <a:graphic>
          <a:graphicData uri="http://schemas.openxmlformats.org/drawingml/2006/table">
            <a:tbl>
              <a:tblPr/>
              <a:tblGrid>
                <a:gridCol w="8900153">
                  <a:extLst>
                    <a:ext uri="{9D8B030D-6E8A-4147-A177-3AD203B41FA5}">
                      <a16:colId xmlns:a16="http://schemas.microsoft.com/office/drawing/2014/main" val="20000"/>
                    </a:ext>
                  </a:extLst>
                </a:gridCol>
              </a:tblGrid>
              <a:tr h="1888176">
                <a:tc>
                  <a:txBody>
                    <a:bodyPr/>
                    <a:lstStyle/>
                    <a:p>
                      <a:pPr algn="l">
                        <a:lnSpc>
                          <a:spcPts val="9940"/>
                        </a:lnSpc>
                        <a:defRPr/>
                      </a:pPr>
                      <a:r>
                        <a:rPr lang="en-US" sz="7100">
                          <a:solidFill>
                            <a:srgbClr val="F7B4A7"/>
                          </a:solidFill>
                          <a:latin typeface="Clear Sans Bold"/>
                        </a:rPr>
                        <a:t>Problem Statement</a:t>
                      </a:r>
                      <a:endParaRPr lang="en-US" sz="1100"/>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0"/>
                  </a:ext>
                </a:extLst>
              </a:tr>
              <a:tr h="7780161">
                <a:tc>
                  <a:txBody>
                    <a:bodyPr/>
                    <a:lstStyle/>
                    <a:p>
                      <a:pPr algn="l">
                        <a:lnSpc>
                          <a:spcPts val="4060"/>
                        </a:lnSpc>
                        <a:defRPr/>
                      </a:pPr>
                      <a:r>
                        <a:rPr lang="en-US" sz="2900" dirty="0">
                          <a:solidFill>
                            <a:srgbClr val="94DDDE"/>
                          </a:solidFill>
                          <a:latin typeface="Clear Sans"/>
                        </a:rPr>
                        <a:t>A SENIOR LIVING FACILITY AIMS TO ENHANCE ITS SERVICES AND OPTIMIZE RESIDENT SATISFACTION. THE FACILITY COLLECTS VARIOUS DATA POINTS RELATED TO ITS RESIDENTS, INCLUDING DEMOGRAPHICS, PREFERENCES, AND ACTIVITY ENGAGEMENT. THE OBJECTIVE IS TO SEGMENT THE RESIDENT POPULATION BASED ON THEIR CHARACTERISTICS AND BEHAVIORS AND ANALYZE EACH SEGMENT TO IDENTIFY OPPORTUNITIES FOR PERSONALIZED CARE AND SERVICE IMPROVEMENTS.</a:t>
                      </a:r>
                      <a:endParaRPr lang="en-US" sz="1100" dirty="0"/>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1"/>
                  </a:ext>
                </a:extLst>
              </a:tr>
              <a:tr h="1044727">
                <a:tc>
                  <a:txBody>
                    <a:bodyPr/>
                    <a:lstStyle/>
                    <a:p>
                      <a:pPr algn="l">
                        <a:lnSpc>
                          <a:spcPts val="4060"/>
                        </a:lnSpc>
                        <a:defRPr/>
                      </a:pPr>
                      <a:endParaRPr lang="en-US" sz="1100" dirty="0"/>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Freeform 3"/>
          <p:cNvSpPr/>
          <p:nvPr/>
        </p:nvSpPr>
        <p:spPr>
          <a:xfrm>
            <a:off x="326327" y="531495"/>
            <a:ext cx="8034147" cy="8229600"/>
          </a:xfrm>
          <a:custGeom>
            <a:avLst/>
            <a:gdLst/>
            <a:ahLst/>
            <a:cxnLst/>
            <a:rect l="l" t="t" r="r" b="b"/>
            <a:pathLst>
              <a:path w="8034147" h="8229600">
                <a:moveTo>
                  <a:pt x="0" y="0"/>
                </a:moveTo>
                <a:lnTo>
                  <a:pt x="8034147" y="0"/>
                </a:lnTo>
                <a:lnTo>
                  <a:pt x="8034147" y="8229600"/>
                </a:lnTo>
                <a:lnTo>
                  <a:pt x="0" y="8229600"/>
                </a:lnTo>
                <a:lnTo>
                  <a:pt x="0" y="0"/>
                </a:lnTo>
                <a:close/>
              </a:path>
            </a:pathLst>
          </a:custGeom>
          <a:blipFill>
            <a:blip r:embed="rId2"/>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AutoShape 2"/>
          <p:cNvSpPr/>
          <p:nvPr/>
        </p:nvSpPr>
        <p:spPr>
          <a:xfrm>
            <a:off x="2659375" y="2280527"/>
            <a:ext cx="2515053" cy="0"/>
          </a:xfrm>
          <a:prstGeom prst="line">
            <a:avLst/>
          </a:prstGeom>
          <a:ln w="28575" cap="flat">
            <a:solidFill>
              <a:srgbClr val="31356E"/>
            </a:solidFill>
            <a:prstDash val="solid"/>
            <a:headEnd type="none" w="sm" len="sm"/>
            <a:tailEnd type="none" w="sm" len="sm"/>
          </a:ln>
        </p:spPr>
      </p:sp>
      <p:sp>
        <p:nvSpPr>
          <p:cNvPr id="3" name="AutoShape 3"/>
          <p:cNvSpPr/>
          <p:nvPr/>
        </p:nvSpPr>
        <p:spPr>
          <a:xfrm>
            <a:off x="6082576" y="2280527"/>
            <a:ext cx="2515053" cy="0"/>
          </a:xfrm>
          <a:prstGeom prst="line">
            <a:avLst/>
          </a:prstGeom>
          <a:ln w="28575" cap="flat">
            <a:solidFill>
              <a:srgbClr val="31356E"/>
            </a:solidFill>
            <a:prstDash val="solid"/>
            <a:headEnd type="none" w="sm" len="sm"/>
            <a:tailEnd type="none" w="sm" len="sm"/>
          </a:ln>
        </p:spPr>
      </p:sp>
      <p:sp>
        <p:nvSpPr>
          <p:cNvPr id="4" name="AutoShape 4"/>
          <p:cNvSpPr/>
          <p:nvPr/>
        </p:nvSpPr>
        <p:spPr>
          <a:xfrm>
            <a:off x="9505776" y="2280527"/>
            <a:ext cx="2515053" cy="0"/>
          </a:xfrm>
          <a:prstGeom prst="line">
            <a:avLst/>
          </a:prstGeom>
          <a:ln w="28575" cap="flat">
            <a:solidFill>
              <a:srgbClr val="31356E"/>
            </a:solidFill>
            <a:prstDash val="solid"/>
            <a:headEnd type="none" w="sm" len="sm"/>
            <a:tailEnd type="none" w="sm" len="sm"/>
          </a:ln>
        </p:spPr>
      </p:sp>
      <p:sp>
        <p:nvSpPr>
          <p:cNvPr id="5" name="AutoShape 5"/>
          <p:cNvSpPr/>
          <p:nvPr/>
        </p:nvSpPr>
        <p:spPr>
          <a:xfrm>
            <a:off x="12928977" y="2280527"/>
            <a:ext cx="2515053" cy="0"/>
          </a:xfrm>
          <a:prstGeom prst="line">
            <a:avLst/>
          </a:prstGeom>
          <a:ln w="28575" cap="flat">
            <a:solidFill>
              <a:srgbClr val="31356E"/>
            </a:solidFill>
            <a:prstDash val="solid"/>
            <a:headEnd type="none" w="sm" len="sm"/>
            <a:tailEnd type="none" w="sm" len="sm"/>
          </a:ln>
        </p:spPr>
      </p:sp>
      <p:grpSp>
        <p:nvGrpSpPr>
          <p:cNvPr id="6" name="Group 6"/>
          <p:cNvGrpSpPr/>
          <p:nvPr/>
        </p:nvGrpSpPr>
        <p:grpSpPr>
          <a:xfrm>
            <a:off x="1751227" y="1834866"/>
            <a:ext cx="908148" cy="891322"/>
            <a:chOff x="0" y="0"/>
            <a:chExt cx="825825" cy="810524"/>
          </a:xfrm>
        </p:grpSpPr>
        <p:sp>
          <p:nvSpPr>
            <p:cNvPr id="7" name="Freeform 7"/>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sp>
        <p:sp>
          <p:nvSpPr>
            <p:cNvPr id="8" name="TextBox 8"/>
            <p:cNvSpPr txBox="1"/>
            <p:nvPr/>
          </p:nvSpPr>
          <p:spPr>
            <a:xfrm>
              <a:off x="0" y="-76200"/>
              <a:ext cx="812800" cy="889000"/>
            </a:xfrm>
            <a:prstGeom prst="rect">
              <a:avLst/>
            </a:prstGeom>
          </p:spPr>
          <p:txBody>
            <a:bodyPr lIns="0" tIns="0" rIns="0" bIns="0" rtlCol="0" anchor="ctr"/>
            <a:lstStyle/>
            <a:p>
              <a:pPr marL="0" lvl="0" indent="0" algn="ctr">
                <a:lnSpc>
                  <a:spcPts val="6160"/>
                </a:lnSpc>
                <a:spcBef>
                  <a:spcPct val="0"/>
                </a:spcBef>
              </a:pPr>
              <a:r>
                <a:rPr lang="en-US" sz="4400" u="none" spc="752">
                  <a:solidFill>
                    <a:srgbClr val="2B4B82"/>
                  </a:solidFill>
                  <a:latin typeface="Clear Sans Bold"/>
                </a:rPr>
                <a:t>1</a:t>
              </a:r>
            </a:p>
          </p:txBody>
        </p:sp>
      </p:grpSp>
      <p:grpSp>
        <p:nvGrpSpPr>
          <p:cNvPr id="9" name="Group 9"/>
          <p:cNvGrpSpPr/>
          <p:nvPr/>
        </p:nvGrpSpPr>
        <p:grpSpPr>
          <a:xfrm>
            <a:off x="5174428" y="1834866"/>
            <a:ext cx="908148" cy="891322"/>
            <a:chOff x="0" y="0"/>
            <a:chExt cx="825825" cy="810524"/>
          </a:xfrm>
        </p:grpSpPr>
        <p:sp>
          <p:nvSpPr>
            <p:cNvPr id="10" name="Freeform 10"/>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sp>
        <p:sp>
          <p:nvSpPr>
            <p:cNvPr id="11" name="TextBox 11"/>
            <p:cNvSpPr txBox="1"/>
            <p:nvPr/>
          </p:nvSpPr>
          <p:spPr>
            <a:xfrm>
              <a:off x="0" y="-76200"/>
              <a:ext cx="812800" cy="889000"/>
            </a:xfrm>
            <a:prstGeom prst="rect">
              <a:avLst/>
            </a:prstGeom>
          </p:spPr>
          <p:txBody>
            <a:bodyPr lIns="0" tIns="0" rIns="0" bIns="0" rtlCol="0" anchor="ctr"/>
            <a:lstStyle/>
            <a:p>
              <a:pPr marL="0" lvl="0" indent="0" algn="ctr">
                <a:lnSpc>
                  <a:spcPts val="6160"/>
                </a:lnSpc>
                <a:spcBef>
                  <a:spcPct val="0"/>
                </a:spcBef>
              </a:pPr>
              <a:r>
                <a:rPr lang="en-US" sz="4400" spc="752">
                  <a:solidFill>
                    <a:srgbClr val="2B4B82"/>
                  </a:solidFill>
                  <a:latin typeface="Clear Sans Bold"/>
                </a:rPr>
                <a:t>2</a:t>
              </a:r>
            </a:p>
          </p:txBody>
        </p:sp>
      </p:grpSp>
      <p:sp>
        <p:nvSpPr>
          <p:cNvPr id="12" name="TextBox 12"/>
          <p:cNvSpPr txBox="1"/>
          <p:nvPr/>
        </p:nvSpPr>
        <p:spPr>
          <a:xfrm>
            <a:off x="1076325" y="629602"/>
            <a:ext cx="16135350" cy="883920"/>
          </a:xfrm>
          <a:prstGeom prst="rect">
            <a:avLst/>
          </a:prstGeom>
        </p:spPr>
        <p:txBody>
          <a:bodyPr lIns="0" tIns="0" rIns="0" bIns="0" rtlCol="0" anchor="t">
            <a:spAutoFit/>
          </a:bodyPr>
          <a:lstStyle/>
          <a:p>
            <a:pPr algn="ctr">
              <a:lnSpc>
                <a:spcPts val="6719"/>
              </a:lnSpc>
            </a:pPr>
            <a:r>
              <a:rPr lang="en-US" sz="6399">
                <a:solidFill>
                  <a:srgbClr val="2B4B82"/>
                </a:solidFill>
                <a:latin typeface="Clear Sans Bold"/>
              </a:rPr>
              <a:t>Approach</a:t>
            </a:r>
          </a:p>
        </p:txBody>
      </p:sp>
      <p:grpSp>
        <p:nvGrpSpPr>
          <p:cNvPr id="13" name="Group 13"/>
          <p:cNvGrpSpPr/>
          <p:nvPr/>
        </p:nvGrpSpPr>
        <p:grpSpPr>
          <a:xfrm>
            <a:off x="4417754" y="2883055"/>
            <a:ext cx="2431820" cy="5493141"/>
            <a:chOff x="0" y="0"/>
            <a:chExt cx="3242427" cy="7324188"/>
          </a:xfrm>
        </p:grpSpPr>
        <p:sp>
          <p:nvSpPr>
            <p:cNvPr id="14" name="TextBox 14"/>
            <p:cNvSpPr txBox="1"/>
            <p:nvPr/>
          </p:nvSpPr>
          <p:spPr>
            <a:xfrm>
              <a:off x="0" y="-57150"/>
              <a:ext cx="3242427" cy="623299"/>
            </a:xfrm>
            <a:prstGeom prst="rect">
              <a:avLst/>
            </a:prstGeom>
          </p:spPr>
          <p:txBody>
            <a:bodyPr lIns="0" tIns="0" rIns="0" bIns="0" rtlCol="0" anchor="t">
              <a:spAutoFit/>
            </a:bodyPr>
            <a:lstStyle/>
            <a:p>
              <a:pPr marL="0" lvl="0" indent="0" algn="ctr">
                <a:lnSpc>
                  <a:spcPts val="3969"/>
                </a:lnSpc>
              </a:pPr>
              <a:r>
                <a:rPr lang="en-US" sz="2835" u="none" spc="283">
                  <a:solidFill>
                    <a:srgbClr val="2B4B82"/>
                  </a:solidFill>
                  <a:latin typeface="Clear Sans Bold"/>
                </a:rPr>
                <a:t>STEP </a:t>
              </a:r>
            </a:p>
          </p:txBody>
        </p:sp>
        <p:sp>
          <p:nvSpPr>
            <p:cNvPr id="15" name="TextBox 15"/>
            <p:cNvSpPr txBox="1"/>
            <p:nvPr/>
          </p:nvSpPr>
          <p:spPr>
            <a:xfrm>
              <a:off x="0" y="2395576"/>
              <a:ext cx="3242427" cy="4928613"/>
            </a:xfrm>
            <a:prstGeom prst="rect">
              <a:avLst/>
            </a:prstGeom>
          </p:spPr>
          <p:txBody>
            <a:bodyPr lIns="0" tIns="0" rIns="0" bIns="0" rtlCol="0" anchor="t">
              <a:spAutoFit/>
            </a:bodyPr>
            <a:lstStyle/>
            <a:p>
              <a:pPr marL="459082" lvl="1" indent="-229541" algn="ctr">
                <a:lnSpc>
                  <a:spcPts val="2976"/>
                </a:lnSpc>
                <a:buFont typeface="Arial"/>
                <a:buChar char="•"/>
              </a:pPr>
              <a:r>
                <a:rPr lang="en-US" sz="2126">
                  <a:solidFill>
                    <a:srgbClr val="2B4B82"/>
                  </a:solidFill>
                  <a:latin typeface="Clear Sans"/>
                </a:rPr>
                <a:t>Perform feature engineering techniques, such as data transformation, scaling, and encoding, to prepare the features for analysis</a:t>
              </a:r>
            </a:p>
          </p:txBody>
        </p:sp>
        <p:sp>
          <p:nvSpPr>
            <p:cNvPr id="16" name="TextBox 16"/>
            <p:cNvSpPr txBox="1"/>
            <p:nvPr/>
          </p:nvSpPr>
          <p:spPr>
            <a:xfrm>
              <a:off x="0" y="937485"/>
              <a:ext cx="3242427" cy="1106287"/>
            </a:xfrm>
            <a:prstGeom prst="rect">
              <a:avLst/>
            </a:prstGeom>
          </p:spPr>
          <p:txBody>
            <a:bodyPr lIns="0" tIns="0" rIns="0" bIns="0" rtlCol="0" anchor="t">
              <a:spAutoFit/>
            </a:bodyPr>
            <a:lstStyle/>
            <a:p>
              <a:pPr algn="ctr">
                <a:lnSpc>
                  <a:spcPts val="3402"/>
                </a:lnSpc>
              </a:pPr>
              <a:r>
                <a:rPr lang="en-US" sz="2430">
                  <a:solidFill>
                    <a:srgbClr val="2B4B82"/>
                  </a:solidFill>
                  <a:latin typeface="Clear Sans Medium"/>
                </a:rPr>
                <a:t>Feature Engineering</a:t>
              </a:r>
            </a:p>
          </p:txBody>
        </p:sp>
      </p:grpSp>
      <p:grpSp>
        <p:nvGrpSpPr>
          <p:cNvPr id="17" name="Group 17"/>
          <p:cNvGrpSpPr/>
          <p:nvPr/>
        </p:nvGrpSpPr>
        <p:grpSpPr>
          <a:xfrm>
            <a:off x="965445" y="2883055"/>
            <a:ext cx="2479711" cy="5522174"/>
            <a:chOff x="0" y="0"/>
            <a:chExt cx="3306282" cy="7362899"/>
          </a:xfrm>
        </p:grpSpPr>
        <p:sp>
          <p:nvSpPr>
            <p:cNvPr id="18" name="TextBox 18"/>
            <p:cNvSpPr txBox="1"/>
            <p:nvPr/>
          </p:nvSpPr>
          <p:spPr>
            <a:xfrm>
              <a:off x="0" y="-57150"/>
              <a:ext cx="3306282" cy="627392"/>
            </a:xfrm>
            <a:prstGeom prst="rect">
              <a:avLst/>
            </a:prstGeom>
          </p:spPr>
          <p:txBody>
            <a:bodyPr lIns="0" tIns="0" rIns="0" bIns="0" rtlCol="0" anchor="t">
              <a:spAutoFit/>
            </a:bodyPr>
            <a:lstStyle/>
            <a:p>
              <a:pPr algn="ctr">
                <a:lnSpc>
                  <a:spcPts val="3952"/>
                </a:lnSpc>
              </a:pPr>
              <a:r>
                <a:rPr lang="en-US" sz="2823" spc="282">
                  <a:solidFill>
                    <a:srgbClr val="2B4B82"/>
                  </a:solidFill>
                  <a:latin typeface="Clear Sans Bold"/>
                </a:rPr>
                <a:t>STEP </a:t>
              </a:r>
            </a:p>
          </p:txBody>
        </p:sp>
        <p:sp>
          <p:nvSpPr>
            <p:cNvPr id="19" name="TextBox 19"/>
            <p:cNvSpPr txBox="1"/>
            <p:nvPr/>
          </p:nvSpPr>
          <p:spPr>
            <a:xfrm>
              <a:off x="0" y="2393092"/>
              <a:ext cx="3306282" cy="4969806"/>
            </a:xfrm>
            <a:prstGeom prst="rect">
              <a:avLst/>
            </a:prstGeom>
          </p:spPr>
          <p:txBody>
            <a:bodyPr lIns="0" tIns="0" rIns="0" bIns="0" rtlCol="0" anchor="t">
              <a:spAutoFit/>
            </a:bodyPr>
            <a:lstStyle/>
            <a:p>
              <a:pPr marL="457133" lvl="1" indent="-228566" algn="ctr">
                <a:lnSpc>
                  <a:spcPts val="2964"/>
                </a:lnSpc>
                <a:buFont typeface="Arial"/>
                <a:buChar char="•"/>
              </a:pPr>
              <a:r>
                <a:rPr lang="en-US" sz="2117">
                  <a:solidFill>
                    <a:srgbClr val="2B4B82"/>
                  </a:solidFill>
                  <a:latin typeface="Clear Sans"/>
                </a:rPr>
                <a:t>Gather comprehensive resident data.</a:t>
              </a:r>
            </a:p>
            <a:p>
              <a:pPr marL="457133" lvl="1" indent="-228566" algn="ctr">
                <a:lnSpc>
                  <a:spcPts val="2964"/>
                </a:lnSpc>
                <a:buFont typeface="Arial"/>
                <a:buChar char="•"/>
              </a:pPr>
              <a:r>
                <a:rPr lang="en-US" sz="2117">
                  <a:solidFill>
                    <a:srgbClr val="2B4B82"/>
                  </a:solidFill>
                  <a:latin typeface="Clear Sans"/>
                </a:rPr>
                <a:t>Cleanse and preprocess the data, handling missing values, outliers, and data inconsistencies.</a:t>
              </a:r>
            </a:p>
          </p:txBody>
        </p:sp>
        <p:sp>
          <p:nvSpPr>
            <p:cNvPr id="20" name="TextBox 20"/>
            <p:cNvSpPr txBox="1"/>
            <p:nvPr/>
          </p:nvSpPr>
          <p:spPr>
            <a:xfrm>
              <a:off x="0" y="937192"/>
              <a:ext cx="3306282" cy="1092267"/>
            </a:xfrm>
            <a:prstGeom prst="rect">
              <a:avLst/>
            </a:prstGeom>
          </p:spPr>
          <p:txBody>
            <a:bodyPr lIns="0" tIns="0" rIns="0" bIns="0" rtlCol="0" anchor="t">
              <a:spAutoFit/>
            </a:bodyPr>
            <a:lstStyle/>
            <a:p>
              <a:pPr algn="ctr">
                <a:lnSpc>
                  <a:spcPts val="3387"/>
                </a:lnSpc>
              </a:pPr>
              <a:r>
                <a:rPr lang="en-US" sz="2419">
                  <a:solidFill>
                    <a:srgbClr val="2B4B82"/>
                  </a:solidFill>
                  <a:latin typeface="Clear Sans Medium"/>
                </a:rPr>
                <a:t>Data Collection and Preparation</a:t>
              </a:r>
            </a:p>
          </p:txBody>
        </p:sp>
      </p:grpSp>
      <p:grpSp>
        <p:nvGrpSpPr>
          <p:cNvPr id="21" name="Group 21"/>
          <p:cNvGrpSpPr/>
          <p:nvPr/>
        </p:nvGrpSpPr>
        <p:grpSpPr>
          <a:xfrm>
            <a:off x="7811847" y="2888973"/>
            <a:ext cx="2479711" cy="4380362"/>
            <a:chOff x="0" y="0"/>
            <a:chExt cx="3306282" cy="5840483"/>
          </a:xfrm>
        </p:grpSpPr>
        <p:sp>
          <p:nvSpPr>
            <p:cNvPr id="22" name="TextBox 22"/>
            <p:cNvSpPr txBox="1"/>
            <p:nvPr/>
          </p:nvSpPr>
          <p:spPr>
            <a:xfrm>
              <a:off x="0" y="-57150"/>
              <a:ext cx="3306282" cy="620895"/>
            </a:xfrm>
            <a:prstGeom prst="rect">
              <a:avLst/>
            </a:prstGeom>
          </p:spPr>
          <p:txBody>
            <a:bodyPr lIns="0" tIns="0" rIns="0" bIns="0" rtlCol="0" anchor="t">
              <a:spAutoFit/>
            </a:bodyPr>
            <a:lstStyle/>
            <a:p>
              <a:pPr marL="0" lvl="0" indent="0" algn="ctr">
                <a:lnSpc>
                  <a:spcPts val="3952"/>
                </a:lnSpc>
              </a:pPr>
              <a:r>
                <a:rPr lang="en-US" sz="2823" u="none" spc="282">
                  <a:solidFill>
                    <a:srgbClr val="2B4B82"/>
                  </a:solidFill>
                  <a:latin typeface="Clear Sans Bold"/>
                </a:rPr>
                <a:t>STEP </a:t>
              </a:r>
            </a:p>
          </p:txBody>
        </p:sp>
        <p:sp>
          <p:nvSpPr>
            <p:cNvPr id="23" name="TextBox 23"/>
            <p:cNvSpPr txBox="1"/>
            <p:nvPr/>
          </p:nvSpPr>
          <p:spPr>
            <a:xfrm>
              <a:off x="0" y="2385203"/>
              <a:ext cx="3306282" cy="3455280"/>
            </a:xfrm>
            <a:prstGeom prst="rect">
              <a:avLst/>
            </a:prstGeom>
          </p:spPr>
          <p:txBody>
            <a:bodyPr lIns="0" tIns="0" rIns="0" bIns="0" rtlCol="0" anchor="t">
              <a:spAutoFit/>
            </a:bodyPr>
            <a:lstStyle/>
            <a:p>
              <a:pPr marL="457133" lvl="1" indent="-228566" algn="ctr">
                <a:lnSpc>
                  <a:spcPts val="2964"/>
                </a:lnSpc>
                <a:buFont typeface="Arial"/>
                <a:buChar char="•"/>
              </a:pPr>
              <a:r>
                <a:rPr lang="en-US" sz="2117">
                  <a:solidFill>
                    <a:srgbClr val="2B4B82"/>
                  </a:solidFill>
                  <a:latin typeface="Clear Sans"/>
                </a:rPr>
                <a:t>Dimensionality reduction with PCA.</a:t>
              </a:r>
            </a:p>
            <a:p>
              <a:pPr marL="457133" lvl="1" indent="-228566" algn="ctr">
                <a:lnSpc>
                  <a:spcPts val="2964"/>
                </a:lnSpc>
                <a:buFont typeface="Arial"/>
                <a:buChar char="•"/>
              </a:pPr>
              <a:r>
                <a:rPr lang="en-US" sz="2117">
                  <a:solidFill>
                    <a:srgbClr val="2B4B82"/>
                  </a:solidFill>
                  <a:latin typeface="Clear Sans"/>
                </a:rPr>
                <a:t>Plotting the reduced dataframe.</a:t>
              </a:r>
            </a:p>
            <a:p>
              <a:pPr algn="ctr">
                <a:lnSpc>
                  <a:spcPts val="2964"/>
                </a:lnSpc>
              </a:pPr>
              <a:endParaRPr lang="en-US" sz="2117">
                <a:solidFill>
                  <a:srgbClr val="2B4B82"/>
                </a:solidFill>
                <a:latin typeface="Clear Sans"/>
              </a:endParaRPr>
            </a:p>
          </p:txBody>
        </p:sp>
        <p:sp>
          <p:nvSpPr>
            <p:cNvPr id="24" name="TextBox 24"/>
            <p:cNvSpPr txBox="1"/>
            <p:nvPr/>
          </p:nvSpPr>
          <p:spPr>
            <a:xfrm>
              <a:off x="0" y="942827"/>
              <a:ext cx="3306282" cy="1092267"/>
            </a:xfrm>
            <a:prstGeom prst="rect">
              <a:avLst/>
            </a:prstGeom>
          </p:spPr>
          <p:txBody>
            <a:bodyPr lIns="0" tIns="0" rIns="0" bIns="0" rtlCol="0" anchor="t">
              <a:spAutoFit/>
            </a:bodyPr>
            <a:lstStyle/>
            <a:p>
              <a:pPr algn="ctr">
                <a:lnSpc>
                  <a:spcPts val="3387"/>
                </a:lnSpc>
              </a:pPr>
              <a:r>
                <a:rPr lang="en-US" sz="2419">
                  <a:solidFill>
                    <a:srgbClr val="2B4B82"/>
                  </a:solidFill>
                  <a:latin typeface="Clear Sans Medium"/>
                </a:rPr>
                <a:t>Dimensionality Reduction</a:t>
              </a:r>
            </a:p>
          </p:txBody>
        </p:sp>
      </p:grpSp>
      <p:grpSp>
        <p:nvGrpSpPr>
          <p:cNvPr id="25" name="Group 25"/>
          <p:cNvGrpSpPr/>
          <p:nvPr/>
        </p:nvGrpSpPr>
        <p:grpSpPr>
          <a:xfrm>
            <a:off x="11123522" y="2888973"/>
            <a:ext cx="2702763" cy="7522439"/>
            <a:chOff x="0" y="0"/>
            <a:chExt cx="3603684" cy="10029919"/>
          </a:xfrm>
        </p:grpSpPr>
        <p:sp>
          <p:nvSpPr>
            <p:cNvPr id="26" name="TextBox 26"/>
            <p:cNvSpPr txBox="1"/>
            <p:nvPr/>
          </p:nvSpPr>
          <p:spPr>
            <a:xfrm>
              <a:off x="0" y="-57150"/>
              <a:ext cx="3603684" cy="620895"/>
            </a:xfrm>
            <a:prstGeom prst="rect">
              <a:avLst/>
            </a:prstGeom>
          </p:spPr>
          <p:txBody>
            <a:bodyPr lIns="0" tIns="0" rIns="0" bIns="0" rtlCol="0" anchor="t">
              <a:spAutoFit/>
            </a:bodyPr>
            <a:lstStyle/>
            <a:p>
              <a:pPr marL="0" lvl="0" indent="0" algn="ctr">
                <a:lnSpc>
                  <a:spcPts val="3952"/>
                </a:lnSpc>
              </a:pPr>
              <a:r>
                <a:rPr lang="en-US" sz="2823" u="none" spc="282">
                  <a:solidFill>
                    <a:srgbClr val="2B4B82"/>
                  </a:solidFill>
                  <a:latin typeface="Clear Sans Bold"/>
                </a:rPr>
                <a:t>STEP </a:t>
              </a:r>
            </a:p>
          </p:txBody>
        </p:sp>
        <p:sp>
          <p:nvSpPr>
            <p:cNvPr id="27" name="TextBox 27"/>
            <p:cNvSpPr txBox="1"/>
            <p:nvPr/>
          </p:nvSpPr>
          <p:spPr>
            <a:xfrm>
              <a:off x="0" y="4089380"/>
              <a:ext cx="3603684" cy="5940539"/>
            </a:xfrm>
            <a:prstGeom prst="rect">
              <a:avLst/>
            </a:prstGeom>
          </p:spPr>
          <p:txBody>
            <a:bodyPr lIns="0" tIns="0" rIns="0" bIns="0" rtlCol="0" anchor="t">
              <a:spAutoFit/>
            </a:bodyPr>
            <a:lstStyle/>
            <a:p>
              <a:pPr marL="457133" lvl="1" indent="-228566" algn="ctr">
                <a:lnSpc>
                  <a:spcPts val="2964"/>
                </a:lnSpc>
                <a:buFont typeface="Arial"/>
                <a:buChar char="•"/>
              </a:pPr>
              <a:r>
                <a:rPr lang="en-US" sz="2117">
                  <a:solidFill>
                    <a:srgbClr val="2B4B82"/>
                  </a:solidFill>
                  <a:latin typeface="Clear Sans"/>
                </a:rPr>
                <a:t>Elbow Method to determine the number of clusters to be formed</a:t>
              </a:r>
            </a:p>
            <a:p>
              <a:pPr marL="457133" lvl="1" indent="-228566" algn="ctr">
                <a:lnSpc>
                  <a:spcPts val="2964"/>
                </a:lnSpc>
                <a:buFont typeface="Arial"/>
                <a:buChar char="•"/>
              </a:pPr>
              <a:r>
                <a:rPr lang="en-US" sz="2117">
                  <a:solidFill>
                    <a:srgbClr val="2B4B82"/>
                  </a:solidFill>
                  <a:latin typeface="Clear Sans"/>
                </a:rPr>
                <a:t>Clustering via Kmeans Clustering</a:t>
              </a:r>
            </a:p>
            <a:p>
              <a:pPr marL="457133" lvl="1" indent="-228566" algn="ctr">
                <a:lnSpc>
                  <a:spcPts val="2964"/>
                </a:lnSpc>
                <a:buFont typeface="Arial"/>
                <a:buChar char="•"/>
              </a:pPr>
              <a:r>
                <a:rPr lang="en-US" sz="2117">
                  <a:solidFill>
                    <a:srgbClr val="2B4B82"/>
                  </a:solidFill>
                  <a:latin typeface="Clear Sans"/>
                </a:rPr>
                <a:t>Examining the clusters formed via plots.</a:t>
              </a:r>
            </a:p>
            <a:p>
              <a:pPr algn="ctr">
                <a:lnSpc>
                  <a:spcPts val="2964"/>
                </a:lnSpc>
              </a:pPr>
              <a:endParaRPr lang="en-US" sz="2117">
                <a:solidFill>
                  <a:srgbClr val="2B4B82"/>
                </a:solidFill>
                <a:latin typeface="Clear Sans"/>
              </a:endParaRPr>
            </a:p>
          </p:txBody>
        </p:sp>
        <p:sp>
          <p:nvSpPr>
            <p:cNvPr id="28" name="TextBox 28"/>
            <p:cNvSpPr txBox="1"/>
            <p:nvPr/>
          </p:nvSpPr>
          <p:spPr>
            <a:xfrm>
              <a:off x="0" y="942827"/>
              <a:ext cx="3603684" cy="2796445"/>
            </a:xfrm>
            <a:prstGeom prst="rect">
              <a:avLst/>
            </a:prstGeom>
          </p:spPr>
          <p:txBody>
            <a:bodyPr lIns="0" tIns="0" rIns="0" bIns="0" rtlCol="0" anchor="t">
              <a:spAutoFit/>
            </a:bodyPr>
            <a:lstStyle/>
            <a:p>
              <a:pPr algn="ctr">
                <a:lnSpc>
                  <a:spcPts val="3387"/>
                </a:lnSpc>
              </a:pPr>
              <a:r>
                <a:rPr lang="en-US" sz="2419">
                  <a:solidFill>
                    <a:srgbClr val="2B4B82"/>
                  </a:solidFill>
                  <a:latin typeface="Clear Sans Medium"/>
                </a:rPr>
                <a:t>Segmentation Algorithm Selection and Model Development:</a:t>
              </a:r>
            </a:p>
          </p:txBody>
        </p:sp>
      </p:grpSp>
      <p:grpSp>
        <p:nvGrpSpPr>
          <p:cNvPr id="29" name="Group 29"/>
          <p:cNvGrpSpPr/>
          <p:nvPr/>
        </p:nvGrpSpPr>
        <p:grpSpPr>
          <a:xfrm>
            <a:off x="14466491" y="2846111"/>
            <a:ext cx="2856064" cy="7200594"/>
            <a:chOff x="-9549" y="-57150"/>
            <a:chExt cx="3808085" cy="9600792"/>
          </a:xfrm>
        </p:grpSpPr>
        <p:sp>
          <p:nvSpPr>
            <p:cNvPr id="30" name="TextBox 30"/>
            <p:cNvSpPr txBox="1"/>
            <p:nvPr/>
          </p:nvSpPr>
          <p:spPr>
            <a:xfrm>
              <a:off x="0" y="-57150"/>
              <a:ext cx="3798536" cy="620895"/>
            </a:xfrm>
            <a:prstGeom prst="rect">
              <a:avLst/>
            </a:prstGeom>
          </p:spPr>
          <p:txBody>
            <a:bodyPr lIns="0" tIns="0" rIns="0" bIns="0" rtlCol="0" anchor="t">
              <a:spAutoFit/>
            </a:bodyPr>
            <a:lstStyle/>
            <a:p>
              <a:pPr marL="0" lvl="0" indent="0" algn="ctr">
                <a:lnSpc>
                  <a:spcPts val="3952"/>
                </a:lnSpc>
              </a:pPr>
              <a:r>
                <a:rPr lang="en-US" sz="2823" u="none" spc="282">
                  <a:solidFill>
                    <a:srgbClr val="2B4B82"/>
                  </a:solidFill>
                  <a:latin typeface="Clear Sans Bold"/>
                </a:rPr>
                <a:t>STEP </a:t>
              </a:r>
            </a:p>
          </p:txBody>
        </p:sp>
        <p:sp>
          <p:nvSpPr>
            <p:cNvPr id="31" name="TextBox 31"/>
            <p:cNvSpPr txBox="1"/>
            <p:nvPr/>
          </p:nvSpPr>
          <p:spPr>
            <a:xfrm>
              <a:off x="-9549" y="1604188"/>
              <a:ext cx="3798536" cy="7939454"/>
            </a:xfrm>
            <a:prstGeom prst="rect">
              <a:avLst/>
            </a:prstGeom>
          </p:spPr>
          <p:txBody>
            <a:bodyPr lIns="0" tIns="0" rIns="0" bIns="0" rtlCol="0" anchor="t">
              <a:spAutoFit/>
            </a:bodyPr>
            <a:lstStyle/>
            <a:p>
              <a:pPr marL="392364" lvl="1" indent="-196182" algn="ctr">
                <a:lnSpc>
                  <a:spcPts val="2544"/>
                </a:lnSpc>
                <a:buFont typeface="Arial"/>
                <a:buChar char="•"/>
              </a:pPr>
              <a:r>
                <a:rPr lang="en-US" sz="1817" dirty="0">
                  <a:solidFill>
                    <a:srgbClr val="2B4B82"/>
                  </a:solidFill>
                  <a:latin typeface="Clear Sans"/>
                </a:rPr>
                <a:t>Analyze each cluster's characteristics, preferences, and behaviors.</a:t>
              </a:r>
            </a:p>
            <a:p>
              <a:pPr marL="392364" lvl="1" indent="-196182" algn="ctr">
                <a:lnSpc>
                  <a:spcPts val="2544"/>
                </a:lnSpc>
                <a:buFont typeface="Arial"/>
                <a:buChar char="•"/>
              </a:pPr>
              <a:r>
                <a:rPr lang="en-US" sz="1817" dirty="0">
                  <a:solidFill>
                    <a:srgbClr val="2B4B82"/>
                  </a:solidFill>
                  <a:latin typeface="Clear Sans"/>
                </a:rPr>
                <a:t>Utilize descriptive statistics, data visualization, and exploratory data analysis techniques to understand cluster patterns.</a:t>
              </a:r>
            </a:p>
            <a:p>
              <a:pPr marL="392364" lvl="1" indent="-196182" algn="ctr">
                <a:lnSpc>
                  <a:spcPts val="2544"/>
                </a:lnSpc>
                <a:buFont typeface="Arial"/>
                <a:buChar char="•"/>
              </a:pPr>
              <a:r>
                <a:rPr lang="en-US" sz="1817" dirty="0">
                  <a:solidFill>
                    <a:srgbClr val="2B4B82"/>
                  </a:solidFill>
                  <a:latin typeface="Clear Sans"/>
                </a:rPr>
                <a:t>Identify key differentiating factors among the clusters, such as  PAYOR, ROOMRATES, SERVICERATES, OCCUPANCYTYPE, UNITCLASS, etc..</a:t>
              </a:r>
            </a:p>
          </p:txBody>
        </p:sp>
        <p:sp>
          <p:nvSpPr>
            <p:cNvPr id="32" name="TextBox 32"/>
            <p:cNvSpPr txBox="1"/>
            <p:nvPr/>
          </p:nvSpPr>
          <p:spPr>
            <a:xfrm>
              <a:off x="0" y="942827"/>
              <a:ext cx="3798536" cy="527649"/>
            </a:xfrm>
            <a:prstGeom prst="rect">
              <a:avLst/>
            </a:prstGeom>
          </p:spPr>
          <p:txBody>
            <a:bodyPr lIns="0" tIns="0" rIns="0" bIns="0" rtlCol="0" anchor="t">
              <a:spAutoFit/>
            </a:bodyPr>
            <a:lstStyle/>
            <a:p>
              <a:pPr algn="ctr">
                <a:lnSpc>
                  <a:spcPts val="3387"/>
                </a:lnSpc>
              </a:pPr>
              <a:r>
                <a:rPr lang="en-US" sz="2419">
                  <a:solidFill>
                    <a:srgbClr val="2B4B82"/>
                  </a:solidFill>
                  <a:latin typeface="Clear Sans Bold"/>
                </a:rPr>
                <a:t>Cluster Profiling</a:t>
              </a:r>
            </a:p>
          </p:txBody>
        </p:sp>
      </p:grpSp>
      <p:grpSp>
        <p:nvGrpSpPr>
          <p:cNvPr id="33" name="Group 33"/>
          <p:cNvGrpSpPr/>
          <p:nvPr/>
        </p:nvGrpSpPr>
        <p:grpSpPr>
          <a:xfrm>
            <a:off x="8597628" y="1834866"/>
            <a:ext cx="908148" cy="891322"/>
            <a:chOff x="0" y="0"/>
            <a:chExt cx="825825" cy="810524"/>
          </a:xfrm>
        </p:grpSpPr>
        <p:sp>
          <p:nvSpPr>
            <p:cNvPr id="34" name="Freeform 34"/>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sp>
        <p:sp>
          <p:nvSpPr>
            <p:cNvPr id="35" name="TextBox 35"/>
            <p:cNvSpPr txBox="1"/>
            <p:nvPr/>
          </p:nvSpPr>
          <p:spPr>
            <a:xfrm>
              <a:off x="0" y="-76200"/>
              <a:ext cx="812800" cy="889000"/>
            </a:xfrm>
            <a:prstGeom prst="rect">
              <a:avLst/>
            </a:prstGeom>
          </p:spPr>
          <p:txBody>
            <a:bodyPr lIns="0" tIns="0" rIns="0" bIns="0" rtlCol="0" anchor="ctr"/>
            <a:lstStyle/>
            <a:p>
              <a:pPr marL="0" lvl="0" indent="0" algn="ctr">
                <a:lnSpc>
                  <a:spcPts val="6160"/>
                </a:lnSpc>
                <a:spcBef>
                  <a:spcPct val="0"/>
                </a:spcBef>
              </a:pPr>
              <a:r>
                <a:rPr lang="en-US" sz="4400" spc="752">
                  <a:solidFill>
                    <a:srgbClr val="2B4B82"/>
                  </a:solidFill>
                  <a:latin typeface="Clear Sans Bold"/>
                </a:rPr>
                <a:t>3</a:t>
              </a:r>
            </a:p>
          </p:txBody>
        </p:sp>
      </p:grpSp>
      <p:grpSp>
        <p:nvGrpSpPr>
          <p:cNvPr id="36" name="Group 36"/>
          <p:cNvGrpSpPr/>
          <p:nvPr/>
        </p:nvGrpSpPr>
        <p:grpSpPr>
          <a:xfrm>
            <a:off x="12020829" y="1834866"/>
            <a:ext cx="908148" cy="891322"/>
            <a:chOff x="0" y="0"/>
            <a:chExt cx="825825" cy="810524"/>
          </a:xfrm>
        </p:grpSpPr>
        <p:sp>
          <p:nvSpPr>
            <p:cNvPr id="37" name="Freeform 37"/>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sp>
        <p:sp>
          <p:nvSpPr>
            <p:cNvPr id="38" name="TextBox 38"/>
            <p:cNvSpPr txBox="1"/>
            <p:nvPr/>
          </p:nvSpPr>
          <p:spPr>
            <a:xfrm>
              <a:off x="0" y="-76200"/>
              <a:ext cx="812800" cy="889000"/>
            </a:xfrm>
            <a:prstGeom prst="rect">
              <a:avLst/>
            </a:prstGeom>
          </p:spPr>
          <p:txBody>
            <a:bodyPr lIns="0" tIns="0" rIns="0" bIns="0" rtlCol="0" anchor="ctr"/>
            <a:lstStyle/>
            <a:p>
              <a:pPr marL="0" lvl="0" indent="0" algn="ctr">
                <a:lnSpc>
                  <a:spcPts val="6160"/>
                </a:lnSpc>
                <a:spcBef>
                  <a:spcPct val="0"/>
                </a:spcBef>
              </a:pPr>
              <a:r>
                <a:rPr lang="en-US" sz="4400" spc="752">
                  <a:solidFill>
                    <a:srgbClr val="2B4B82"/>
                  </a:solidFill>
                  <a:latin typeface="Clear Sans Bold"/>
                </a:rPr>
                <a:t>4</a:t>
              </a:r>
            </a:p>
          </p:txBody>
        </p:sp>
      </p:grpSp>
      <p:grpSp>
        <p:nvGrpSpPr>
          <p:cNvPr id="39" name="Group 39"/>
          <p:cNvGrpSpPr/>
          <p:nvPr/>
        </p:nvGrpSpPr>
        <p:grpSpPr>
          <a:xfrm>
            <a:off x="15444030" y="1834866"/>
            <a:ext cx="908148" cy="891322"/>
            <a:chOff x="0" y="0"/>
            <a:chExt cx="825825" cy="810524"/>
          </a:xfrm>
        </p:grpSpPr>
        <p:sp>
          <p:nvSpPr>
            <p:cNvPr id="40" name="Freeform 40"/>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sp>
        <p:sp>
          <p:nvSpPr>
            <p:cNvPr id="41" name="TextBox 41"/>
            <p:cNvSpPr txBox="1"/>
            <p:nvPr/>
          </p:nvSpPr>
          <p:spPr>
            <a:xfrm>
              <a:off x="0" y="-76200"/>
              <a:ext cx="812800" cy="889000"/>
            </a:xfrm>
            <a:prstGeom prst="rect">
              <a:avLst/>
            </a:prstGeom>
          </p:spPr>
          <p:txBody>
            <a:bodyPr lIns="0" tIns="0" rIns="0" bIns="0" rtlCol="0" anchor="ctr"/>
            <a:lstStyle/>
            <a:p>
              <a:pPr marL="0" lvl="0" indent="0" algn="ctr">
                <a:lnSpc>
                  <a:spcPts val="6160"/>
                </a:lnSpc>
                <a:spcBef>
                  <a:spcPct val="0"/>
                </a:spcBef>
              </a:pPr>
              <a:r>
                <a:rPr lang="en-US" sz="4400" spc="752">
                  <a:solidFill>
                    <a:srgbClr val="2B4B82"/>
                  </a:solidFill>
                  <a:latin typeface="Clear Sans Bold"/>
                </a:rPr>
                <a:t>5</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6920779" y="0"/>
            <a:ext cx="11367221" cy="10287000"/>
            <a:chOff x="0" y="0"/>
            <a:chExt cx="2993836" cy="2709333"/>
          </a:xfrm>
        </p:grpSpPr>
        <p:sp>
          <p:nvSpPr>
            <p:cNvPr id="3" name="Freeform 3"/>
            <p:cNvSpPr/>
            <p:nvPr/>
          </p:nvSpPr>
          <p:spPr>
            <a:xfrm>
              <a:off x="0" y="0"/>
              <a:ext cx="2993836" cy="2709333"/>
            </a:xfrm>
            <a:custGeom>
              <a:avLst/>
              <a:gdLst/>
              <a:ahLst/>
              <a:cxnLst/>
              <a:rect l="l" t="t" r="r" b="b"/>
              <a:pathLst>
                <a:path w="2993836" h="2709333">
                  <a:moveTo>
                    <a:pt x="0" y="0"/>
                  </a:moveTo>
                  <a:lnTo>
                    <a:pt x="2993836" y="0"/>
                  </a:lnTo>
                  <a:lnTo>
                    <a:pt x="2993836" y="2709333"/>
                  </a:lnTo>
                  <a:lnTo>
                    <a:pt x="0" y="2709333"/>
                  </a:lnTo>
                  <a:close/>
                </a:path>
              </a:pathLst>
            </a:custGeom>
            <a:solidFill>
              <a:srgbClr val="2B4B82"/>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graphicFrame>
        <p:nvGraphicFramePr>
          <p:cNvPr id="5" name="Table 5"/>
          <p:cNvGraphicFramePr>
            <a:graphicFrameLocks noGrp="1"/>
          </p:cNvGraphicFramePr>
          <p:nvPr>
            <p:extLst>
              <p:ext uri="{D42A27DB-BD31-4B8C-83A1-F6EECF244321}">
                <p14:modId xmlns:p14="http://schemas.microsoft.com/office/powerpoint/2010/main" val="2487361310"/>
              </p:ext>
            </p:extLst>
          </p:nvPr>
        </p:nvGraphicFramePr>
        <p:xfrm>
          <a:off x="7946578" y="1043708"/>
          <a:ext cx="9315623" cy="8377614"/>
        </p:xfrm>
        <a:graphic>
          <a:graphicData uri="http://schemas.openxmlformats.org/drawingml/2006/table">
            <a:tbl>
              <a:tblPr/>
              <a:tblGrid>
                <a:gridCol w="9315623">
                  <a:extLst>
                    <a:ext uri="{9D8B030D-6E8A-4147-A177-3AD203B41FA5}">
                      <a16:colId xmlns:a16="http://schemas.microsoft.com/office/drawing/2014/main" val="20000"/>
                    </a:ext>
                  </a:extLst>
                </a:gridCol>
              </a:tblGrid>
              <a:tr h="1312257">
                <a:tc>
                  <a:txBody>
                    <a:bodyPr/>
                    <a:lstStyle/>
                    <a:p>
                      <a:pPr algn="just">
                        <a:lnSpc>
                          <a:spcPts val="3220"/>
                        </a:lnSpc>
                        <a:defRPr/>
                      </a:pPr>
                      <a:r>
                        <a:rPr lang="en-US" sz="2300">
                          <a:solidFill>
                            <a:srgbClr val="FEFEFE"/>
                          </a:solidFill>
                          <a:latin typeface="Clear Sans"/>
                        </a:rPr>
                        <a:t>pandas: Data manipulation and analysis library, provides data structures and functions for handling structured data.</a:t>
                      </a:r>
                      <a:endParaRPr lang="en-US" sz="1100"/>
                    </a:p>
                  </a:txBody>
                  <a:tcPr marL="190500" marR="190500" marT="190500" marB="190500" anchor="ctr">
                    <a:lnL w="0" cap="flat" cmpd="sng" algn="ctr">
                      <a:solidFill>
                        <a:srgbClr val="94DDDE"/>
                      </a:solidFill>
                      <a:prstDash val="solid"/>
                      <a:round/>
                      <a:headEnd type="none" w="med" len="med"/>
                      <a:tailEnd type="none" w="med" len="med"/>
                    </a:lnL>
                    <a:lnR w="0" cap="flat" cmpd="sng" algn="ctr">
                      <a:solidFill>
                        <a:srgbClr val="94DDDE"/>
                      </a:solidFill>
                      <a:prstDash val="solid"/>
                      <a:round/>
                      <a:headEnd type="none" w="med" len="med"/>
                      <a:tailEnd type="none" w="med" len="med"/>
                    </a:lnR>
                    <a:lnT w="0" cap="flat" cmpd="sng" algn="ctr">
                      <a:solidFill>
                        <a:srgbClr val="94DDDE"/>
                      </a:solidFill>
                      <a:prstDash val="solid"/>
                      <a:round/>
                      <a:headEnd type="none" w="med" len="med"/>
                      <a:tailEnd type="none" w="med" len="med"/>
                    </a:lnT>
                    <a:lnB w="0" cap="flat" cmpd="sng" algn="ctr">
                      <a:solidFill>
                        <a:srgbClr val="94DDDE"/>
                      </a:solidFill>
                      <a:prstDash val="solid"/>
                      <a:round/>
                      <a:headEnd type="none" w="med" len="med"/>
                      <a:tailEnd type="none" w="med" len="med"/>
                    </a:lnB>
                  </a:tcPr>
                </a:tc>
                <a:extLst>
                  <a:ext uri="{0D108BD9-81ED-4DB2-BD59-A6C34878D82A}">
                    <a16:rowId xmlns:a16="http://schemas.microsoft.com/office/drawing/2014/main" val="10000"/>
                  </a:ext>
                </a:extLst>
              </a:tr>
              <a:tr h="1638300">
                <a:tc>
                  <a:txBody>
                    <a:bodyPr/>
                    <a:lstStyle/>
                    <a:p>
                      <a:pPr algn="just">
                        <a:lnSpc>
                          <a:spcPts val="3220"/>
                        </a:lnSpc>
                        <a:defRPr/>
                      </a:pPr>
                      <a:r>
                        <a:rPr lang="en-US" sz="2300">
                          <a:solidFill>
                            <a:srgbClr val="FEFEFE"/>
                          </a:solidFill>
                          <a:latin typeface="Clear Sans"/>
                        </a:rPr>
                        <a:t>numpy: Numerical computing library, provides support for large, multi-dimensional arrays and matrices, along with a collection of mathematical functions.</a:t>
                      </a:r>
                      <a:endParaRPr lang="en-US" sz="1100"/>
                    </a:p>
                  </a:txBody>
                  <a:tcPr marL="190500" marR="190500" marT="190500" marB="190500" anchor="ctr">
                    <a:lnL w="0" cap="flat" cmpd="sng" algn="ctr">
                      <a:solidFill>
                        <a:srgbClr val="94DDDE"/>
                      </a:solidFill>
                      <a:prstDash val="solid"/>
                      <a:round/>
                      <a:headEnd type="none" w="med" len="med"/>
                      <a:tailEnd type="none" w="med" len="med"/>
                    </a:lnL>
                    <a:lnR w="0" cap="flat" cmpd="sng" algn="ctr">
                      <a:solidFill>
                        <a:srgbClr val="94DDDE"/>
                      </a:solidFill>
                      <a:prstDash val="solid"/>
                      <a:round/>
                      <a:headEnd type="none" w="med" len="med"/>
                      <a:tailEnd type="none" w="med" len="med"/>
                    </a:lnR>
                    <a:lnT w="0" cap="flat" cmpd="sng" algn="ctr">
                      <a:solidFill>
                        <a:srgbClr val="94DDDE"/>
                      </a:solidFill>
                      <a:prstDash val="solid"/>
                      <a:round/>
                      <a:headEnd type="none" w="med" len="med"/>
                      <a:tailEnd type="none" w="med" len="med"/>
                    </a:lnT>
                    <a:lnB w="0" cap="flat" cmpd="sng" algn="ctr">
                      <a:solidFill>
                        <a:srgbClr val="94DDDE"/>
                      </a:solidFill>
                      <a:prstDash val="solid"/>
                      <a:round/>
                      <a:headEnd type="none" w="med" len="med"/>
                      <a:tailEnd type="none" w="med" len="med"/>
                    </a:lnB>
                  </a:tcPr>
                </a:tc>
                <a:extLst>
                  <a:ext uri="{0D108BD9-81ED-4DB2-BD59-A6C34878D82A}">
                    <a16:rowId xmlns:a16="http://schemas.microsoft.com/office/drawing/2014/main" val="10001"/>
                  </a:ext>
                </a:extLst>
              </a:tr>
              <a:tr h="1312257">
                <a:tc>
                  <a:txBody>
                    <a:bodyPr/>
                    <a:lstStyle/>
                    <a:p>
                      <a:pPr algn="just">
                        <a:lnSpc>
                          <a:spcPts val="3220"/>
                        </a:lnSpc>
                        <a:defRPr/>
                      </a:pPr>
                      <a:r>
                        <a:rPr lang="en-US" sz="2300" dirty="0" err="1">
                          <a:solidFill>
                            <a:srgbClr val="FEFEFE"/>
                          </a:solidFill>
                          <a:latin typeface="Clear Sans"/>
                        </a:rPr>
                        <a:t>matplotlib.pyplot</a:t>
                      </a:r>
                      <a:r>
                        <a:rPr lang="en-US" sz="2300" dirty="0">
                          <a:solidFill>
                            <a:srgbClr val="FEFEFE"/>
                          </a:solidFill>
                          <a:latin typeface="Clear Sans"/>
                        </a:rPr>
                        <a:t>: Plotting library, used for creating visualizations such as line plots, scatter plots, histograms, etc.</a:t>
                      </a:r>
                      <a:endParaRPr lang="en-US" sz="1100" dirty="0"/>
                    </a:p>
                  </a:txBody>
                  <a:tcPr marL="190500" marR="190500" marT="190500" marB="190500" anchor="ctr">
                    <a:lnL w="0" cap="flat" cmpd="sng" algn="ctr">
                      <a:solidFill>
                        <a:srgbClr val="94DDDE"/>
                      </a:solidFill>
                      <a:prstDash val="solid"/>
                      <a:round/>
                      <a:headEnd type="none" w="med" len="med"/>
                      <a:tailEnd type="none" w="med" len="med"/>
                    </a:lnL>
                    <a:lnR w="0" cap="flat" cmpd="sng" algn="ctr">
                      <a:solidFill>
                        <a:srgbClr val="94DDDE"/>
                      </a:solidFill>
                      <a:prstDash val="solid"/>
                      <a:round/>
                      <a:headEnd type="none" w="med" len="med"/>
                      <a:tailEnd type="none" w="med" len="med"/>
                    </a:lnR>
                    <a:lnT w="0" cap="flat" cmpd="sng" algn="ctr">
                      <a:solidFill>
                        <a:srgbClr val="94DDDE"/>
                      </a:solidFill>
                      <a:prstDash val="solid"/>
                      <a:round/>
                      <a:headEnd type="none" w="med" len="med"/>
                      <a:tailEnd type="none" w="med" len="med"/>
                    </a:lnT>
                    <a:lnB w="0" cap="flat" cmpd="sng" algn="ctr">
                      <a:solidFill>
                        <a:srgbClr val="94DDDE"/>
                      </a:solidFill>
                      <a:prstDash val="solid"/>
                      <a:round/>
                      <a:headEnd type="none" w="med" len="med"/>
                      <a:tailEnd type="none" w="med" len="med"/>
                    </a:lnB>
                  </a:tcPr>
                </a:tc>
                <a:extLst>
                  <a:ext uri="{0D108BD9-81ED-4DB2-BD59-A6C34878D82A}">
                    <a16:rowId xmlns:a16="http://schemas.microsoft.com/office/drawing/2014/main" val="10002"/>
                  </a:ext>
                </a:extLst>
              </a:tr>
              <a:tr h="1638300">
                <a:tc>
                  <a:txBody>
                    <a:bodyPr/>
                    <a:lstStyle/>
                    <a:p>
                      <a:pPr algn="just">
                        <a:lnSpc>
                          <a:spcPts val="3220"/>
                        </a:lnSpc>
                        <a:defRPr/>
                      </a:pPr>
                      <a:r>
                        <a:rPr lang="en-US" sz="2300" dirty="0">
                          <a:solidFill>
                            <a:srgbClr val="FEFEFE"/>
                          </a:solidFill>
                          <a:latin typeface="Clear Sans Medium"/>
                        </a:rPr>
                        <a:t>seaborn: Data visualization library, built on top of matplotlib, provides a high-level interface for creating aesthetically pleasing statistical graphics.</a:t>
                      </a:r>
                      <a:endParaRPr lang="en-US" sz="1100" dirty="0"/>
                    </a:p>
                  </a:txBody>
                  <a:tcPr marL="190500" marR="190500" marT="190500" marB="190500" anchor="ctr">
                    <a:lnL w="0" cap="flat" cmpd="sng" algn="ctr">
                      <a:solidFill>
                        <a:srgbClr val="94DDDE"/>
                      </a:solidFill>
                      <a:prstDash val="solid"/>
                      <a:round/>
                      <a:headEnd type="none" w="med" len="med"/>
                      <a:tailEnd type="none" w="med" len="med"/>
                    </a:lnL>
                    <a:lnR w="0" cap="flat" cmpd="sng" algn="ctr">
                      <a:solidFill>
                        <a:srgbClr val="94DDDE"/>
                      </a:solidFill>
                      <a:prstDash val="solid"/>
                      <a:round/>
                      <a:headEnd type="none" w="med" len="med"/>
                      <a:tailEnd type="none" w="med" len="med"/>
                    </a:lnR>
                    <a:lnT w="0" cap="flat" cmpd="sng" algn="ctr">
                      <a:solidFill>
                        <a:srgbClr val="94DDDE"/>
                      </a:solidFill>
                      <a:prstDash val="solid"/>
                      <a:round/>
                      <a:headEnd type="none" w="med" len="med"/>
                      <a:tailEnd type="none" w="med" len="med"/>
                    </a:lnT>
                    <a:lnB w="0" cap="flat" cmpd="sng" algn="ctr">
                      <a:solidFill>
                        <a:srgbClr val="94DDDE"/>
                      </a:solidFill>
                      <a:prstDash val="solid"/>
                      <a:round/>
                      <a:headEnd type="none" w="med" len="med"/>
                      <a:tailEnd type="none" w="med" len="med"/>
                    </a:lnB>
                  </a:tcPr>
                </a:tc>
                <a:extLst>
                  <a:ext uri="{0D108BD9-81ED-4DB2-BD59-A6C34878D82A}">
                    <a16:rowId xmlns:a16="http://schemas.microsoft.com/office/drawing/2014/main" val="10003"/>
                  </a:ext>
                </a:extLst>
              </a:tr>
              <a:tr h="1238250">
                <a:tc>
                  <a:txBody>
                    <a:bodyPr/>
                    <a:lstStyle/>
                    <a:p>
                      <a:pPr algn="just">
                        <a:lnSpc>
                          <a:spcPts val="3220"/>
                        </a:lnSpc>
                        <a:defRPr/>
                      </a:pPr>
                      <a:r>
                        <a:rPr lang="en-US" sz="2300">
                          <a:solidFill>
                            <a:srgbClr val="FEFEFE"/>
                          </a:solidFill>
                          <a:latin typeface="Clear Sans"/>
                        </a:rPr>
                        <a:t>sklearn.preprocessing.LabelEncoder: Encoding categorical variables into numerical values.</a:t>
                      </a:r>
                      <a:endParaRPr lang="en-US" sz="1100"/>
                    </a:p>
                  </a:txBody>
                  <a:tcPr marL="190500" marR="190500" marT="190500" marB="190500" anchor="ctr">
                    <a:lnL w="0" cap="flat" cmpd="sng" algn="ctr">
                      <a:solidFill>
                        <a:srgbClr val="94DDDE"/>
                      </a:solidFill>
                      <a:prstDash val="solid"/>
                      <a:round/>
                      <a:headEnd type="none" w="med" len="med"/>
                      <a:tailEnd type="none" w="med" len="med"/>
                    </a:lnL>
                    <a:lnR w="0" cap="flat" cmpd="sng" algn="ctr">
                      <a:solidFill>
                        <a:srgbClr val="94DDDE"/>
                      </a:solidFill>
                      <a:prstDash val="solid"/>
                      <a:round/>
                      <a:headEnd type="none" w="med" len="med"/>
                      <a:tailEnd type="none" w="med" len="med"/>
                    </a:lnR>
                    <a:lnT w="0" cap="flat" cmpd="sng" algn="ctr">
                      <a:solidFill>
                        <a:srgbClr val="94DDDE"/>
                      </a:solidFill>
                      <a:prstDash val="solid"/>
                      <a:round/>
                      <a:headEnd type="none" w="med" len="med"/>
                      <a:tailEnd type="none" w="med" len="med"/>
                    </a:lnT>
                    <a:lnB w="0" cap="flat" cmpd="sng" algn="ctr">
                      <a:solidFill>
                        <a:srgbClr val="94DDDE"/>
                      </a:solidFill>
                      <a:prstDash val="solid"/>
                      <a:round/>
                      <a:headEnd type="none" w="med" len="med"/>
                      <a:tailEnd type="none" w="med" len="med"/>
                    </a:lnB>
                  </a:tcPr>
                </a:tc>
                <a:extLst>
                  <a:ext uri="{0D108BD9-81ED-4DB2-BD59-A6C34878D82A}">
                    <a16:rowId xmlns:a16="http://schemas.microsoft.com/office/drawing/2014/main" val="10004"/>
                  </a:ext>
                </a:extLst>
              </a:tr>
              <a:tr h="1238250">
                <a:tc>
                  <a:txBody>
                    <a:bodyPr/>
                    <a:lstStyle/>
                    <a:p>
                      <a:pPr algn="just">
                        <a:lnSpc>
                          <a:spcPts val="3220"/>
                        </a:lnSpc>
                        <a:defRPr/>
                      </a:pPr>
                      <a:r>
                        <a:rPr lang="en-US" sz="2300" dirty="0" err="1">
                          <a:solidFill>
                            <a:srgbClr val="FEFEFE"/>
                          </a:solidFill>
                          <a:latin typeface="Clear Sans"/>
                        </a:rPr>
                        <a:t>scipy.stats</a:t>
                      </a:r>
                      <a:r>
                        <a:rPr lang="en-US" sz="2300" dirty="0">
                          <a:solidFill>
                            <a:srgbClr val="FEFEFE"/>
                          </a:solidFill>
                          <a:latin typeface="Clear Sans"/>
                        </a:rPr>
                        <a:t>: Module for statistical functions and distributions, provides various statistical measures and hypothesis tests.</a:t>
                      </a:r>
                      <a:endParaRPr lang="en-US" sz="1100" dirty="0"/>
                    </a:p>
                  </a:txBody>
                  <a:tcPr marL="190500" marR="190500" marT="190500" marB="190500" anchor="ctr">
                    <a:lnL w="0" cap="flat" cmpd="sng" algn="ctr">
                      <a:solidFill>
                        <a:srgbClr val="94DDDE"/>
                      </a:solidFill>
                      <a:prstDash val="solid"/>
                      <a:round/>
                      <a:headEnd type="none" w="med" len="med"/>
                      <a:tailEnd type="none" w="med" len="med"/>
                    </a:lnL>
                    <a:lnR w="0" cap="flat" cmpd="sng" algn="ctr">
                      <a:solidFill>
                        <a:srgbClr val="94DDDE"/>
                      </a:solidFill>
                      <a:prstDash val="solid"/>
                      <a:round/>
                      <a:headEnd type="none" w="med" len="med"/>
                      <a:tailEnd type="none" w="med" len="med"/>
                    </a:lnR>
                    <a:lnT w="0" cap="flat" cmpd="sng" algn="ctr">
                      <a:solidFill>
                        <a:srgbClr val="94DDDE"/>
                      </a:solidFill>
                      <a:prstDash val="solid"/>
                      <a:round/>
                      <a:headEnd type="none" w="med" len="med"/>
                      <a:tailEnd type="none" w="med" len="med"/>
                    </a:lnT>
                    <a:lnB w="0" cap="flat" cmpd="sng" algn="ctr">
                      <a:solidFill>
                        <a:srgbClr val="94DDDE"/>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6" name="Group 6"/>
          <p:cNvGrpSpPr/>
          <p:nvPr/>
        </p:nvGrpSpPr>
        <p:grpSpPr>
          <a:xfrm>
            <a:off x="1028700" y="3502629"/>
            <a:ext cx="4880374" cy="3281742"/>
            <a:chOff x="0" y="0"/>
            <a:chExt cx="6507166" cy="4375656"/>
          </a:xfrm>
        </p:grpSpPr>
        <p:sp>
          <p:nvSpPr>
            <p:cNvPr id="7" name="TextBox 7"/>
            <p:cNvSpPr txBox="1"/>
            <p:nvPr/>
          </p:nvSpPr>
          <p:spPr>
            <a:xfrm>
              <a:off x="0" y="85725"/>
              <a:ext cx="6507166" cy="2337435"/>
            </a:xfrm>
            <a:prstGeom prst="rect">
              <a:avLst/>
            </a:prstGeom>
          </p:spPr>
          <p:txBody>
            <a:bodyPr lIns="0" tIns="0" rIns="0" bIns="0" rtlCol="0" anchor="t">
              <a:spAutoFit/>
            </a:bodyPr>
            <a:lstStyle/>
            <a:p>
              <a:pPr marL="0" lvl="0" indent="0" algn="l">
                <a:lnSpc>
                  <a:spcPts val="6719"/>
                </a:lnSpc>
              </a:pPr>
              <a:r>
                <a:rPr lang="en-US" sz="6399">
                  <a:solidFill>
                    <a:srgbClr val="2B4B82"/>
                  </a:solidFill>
                  <a:latin typeface="Clear Sans Bold"/>
                </a:rPr>
                <a:t>Libraries and Modules</a:t>
              </a:r>
            </a:p>
          </p:txBody>
        </p:sp>
        <p:sp>
          <p:nvSpPr>
            <p:cNvPr id="8" name="TextBox 8"/>
            <p:cNvSpPr txBox="1"/>
            <p:nvPr/>
          </p:nvSpPr>
          <p:spPr>
            <a:xfrm>
              <a:off x="0" y="2732911"/>
              <a:ext cx="6507166" cy="1642745"/>
            </a:xfrm>
            <a:prstGeom prst="rect">
              <a:avLst/>
            </a:prstGeom>
          </p:spPr>
          <p:txBody>
            <a:bodyPr lIns="0" tIns="0" rIns="0" bIns="0" rtlCol="0" anchor="t">
              <a:spAutoFit/>
            </a:bodyPr>
            <a:lstStyle/>
            <a:p>
              <a:pPr marL="0" lvl="0" indent="0" algn="l">
                <a:lnSpc>
                  <a:spcPts val="3359"/>
                </a:lnSpc>
              </a:pPr>
              <a:r>
                <a:rPr lang="en-US" sz="2400">
                  <a:solidFill>
                    <a:srgbClr val="2B4B82"/>
                  </a:solidFill>
                  <a:latin typeface="Clear Sans"/>
                </a:rPr>
                <a:t>Function of the libraries and modules we have used in the process.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6920779" y="0"/>
            <a:ext cx="11367221" cy="10287000"/>
            <a:chOff x="0" y="0"/>
            <a:chExt cx="2993836" cy="2709333"/>
          </a:xfrm>
        </p:grpSpPr>
        <p:sp>
          <p:nvSpPr>
            <p:cNvPr id="3" name="Freeform 3"/>
            <p:cNvSpPr/>
            <p:nvPr/>
          </p:nvSpPr>
          <p:spPr>
            <a:xfrm>
              <a:off x="0" y="0"/>
              <a:ext cx="2993836" cy="2709333"/>
            </a:xfrm>
            <a:custGeom>
              <a:avLst/>
              <a:gdLst/>
              <a:ahLst/>
              <a:cxnLst/>
              <a:rect l="l" t="t" r="r" b="b"/>
              <a:pathLst>
                <a:path w="2993836" h="2709333">
                  <a:moveTo>
                    <a:pt x="0" y="0"/>
                  </a:moveTo>
                  <a:lnTo>
                    <a:pt x="2993836" y="0"/>
                  </a:lnTo>
                  <a:lnTo>
                    <a:pt x="2993836" y="2709333"/>
                  </a:lnTo>
                  <a:lnTo>
                    <a:pt x="0" y="2709333"/>
                  </a:lnTo>
                  <a:close/>
                </a:path>
              </a:pathLst>
            </a:custGeom>
            <a:solidFill>
              <a:srgbClr val="2B4B82"/>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28700" y="3502629"/>
            <a:ext cx="4880374" cy="3281742"/>
            <a:chOff x="0" y="0"/>
            <a:chExt cx="6507166" cy="4375656"/>
          </a:xfrm>
        </p:grpSpPr>
        <p:sp>
          <p:nvSpPr>
            <p:cNvPr id="6" name="TextBox 6"/>
            <p:cNvSpPr txBox="1"/>
            <p:nvPr/>
          </p:nvSpPr>
          <p:spPr>
            <a:xfrm>
              <a:off x="0" y="85725"/>
              <a:ext cx="6507166" cy="2337435"/>
            </a:xfrm>
            <a:prstGeom prst="rect">
              <a:avLst/>
            </a:prstGeom>
          </p:spPr>
          <p:txBody>
            <a:bodyPr lIns="0" tIns="0" rIns="0" bIns="0" rtlCol="0" anchor="t">
              <a:spAutoFit/>
            </a:bodyPr>
            <a:lstStyle/>
            <a:p>
              <a:pPr marL="0" lvl="0" indent="0" algn="l">
                <a:lnSpc>
                  <a:spcPts val="6719"/>
                </a:lnSpc>
              </a:pPr>
              <a:r>
                <a:rPr lang="en-US" sz="6399">
                  <a:solidFill>
                    <a:srgbClr val="2B4B82"/>
                  </a:solidFill>
                  <a:latin typeface="Clear Sans Bold"/>
                </a:rPr>
                <a:t>Libraries and Modules</a:t>
              </a:r>
            </a:p>
          </p:txBody>
        </p:sp>
        <p:sp>
          <p:nvSpPr>
            <p:cNvPr id="7" name="TextBox 7"/>
            <p:cNvSpPr txBox="1"/>
            <p:nvPr/>
          </p:nvSpPr>
          <p:spPr>
            <a:xfrm>
              <a:off x="0" y="2732911"/>
              <a:ext cx="6507166" cy="1642745"/>
            </a:xfrm>
            <a:prstGeom prst="rect">
              <a:avLst/>
            </a:prstGeom>
          </p:spPr>
          <p:txBody>
            <a:bodyPr lIns="0" tIns="0" rIns="0" bIns="0" rtlCol="0" anchor="t">
              <a:spAutoFit/>
            </a:bodyPr>
            <a:lstStyle/>
            <a:p>
              <a:pPr marL="0" lvl="0" indent="0" algn="l">
                <a:lnSpc>
                  <a:spcPts val="3359"/>
                </a:lnSpc>
              </a:pPr>
              <a:r>
                <a:rPr lang="en-US" sz="2400">
                  <a:solidFill>
                    <a:srgbClr val="2B4B82"/>
                  </a:solidFill>
                  <a:latin typeface="Clear Sans"/>
                </a:rPr>
                <a:t>Function of the libraries and modules we have used in the process.</a:t>
              </a:r>
            </a:p>
          </p:txBody>
        </p:sp>
      </p:grpSp>
      <p:graphicFrame>
        <p:nvGraphicFramePr>
          <p:cNvPr id="8" name="Table 8"/>
          <p:cNvGraphicFramePr>
            <a:graphicFrameLocks noGrp="1"/>
          </p:cNvGraphicFramePr>
          <p:nvPr>
            <p:extLst>
              <p:ext uri="{D42A27DB-BD31-4B8C-83A1-F6EECF244321}">
                <p14:modId xmlns:p14="http://schemas.microsoft.com/office/powerpoint/2010/main" val="684273996"/>
              </p:ext>
            </p:extLst>
          </p:nvPr>
        </p:nvGraphicFramePr>
        <p:xfrm>
          <a:off x="7946578" y="1043708"/>
          <a:ext cx="9315623" cy="7539414"/>
        </p:xfrm>
        <a:graphic>
          <a:graphicData uri="http://schemas.openxmlformats.org/drawingml/2006/table">
            <a:tbl>
              <a:tblPr/>
              <a:tblGrid>
                <a:gridCol w="9315623">
                  <a:extLst>
                    <a:ext uri="{9D8B030D-6E8A-4147-A177-3AD203B41FA5}">
                      <a16:colId xmlns:a16="http://schemas.microsoft.com/office/drawing/2014/main" val="20000"/>
                    </a:ext>
                  </a:extLst>
                </a:gridCol>
              </a:tblGrid>
              <a:tr h="1312257">
                <a:tc>
                  <a:txBody>
                    <a:bodyPr/>
                    <a:lstStyle/>
                    <a:p>
                      <a:pPr algn="just">
                        <a:lnSpc>
                          <a:spcPts val="3220"/>
                        </a:lnSpc>
                        <a:defRPr/>
                      </a:pPr>
                      <a:r>
                        <a:rPr lang="en-US" sz="2300">
                          <a:solidFill>
                            <a:srgbClr val="FEFEFE"/>
                          </a:solidFill>
                          <a:latin typeface="Clear Sans"/>
                        </a:rPr>
                        <a:t>sklearn.preprocessing.StandardScaler: Standardizing numerical features by scaling them to have zero mean and unit variance.</a:t>
                      </a:r>
                      <a:endParaRPr lang="en-US" sz="1100"/>
                    </a:p>
                  </a:txBody>
                  <a:tcPr marL="190500" marR="190500" marT="190500" marB="190500" anchor="ctr">
                    <a:lnL w="0" cap="flat" cmpd="sng" algn="ctr">
                      <a:solidFill>
                        <a:srgbClr val="94DDDE"/>
                      </a:solidFill>
                      <a:prstDash val="solid"/>
                      <a:round/>
                      <a:headEnd type="none" w="med" len="med"/>
                      <a:tailEnd type="none" w="med" len="med"/>
                    </a:lnL>
                    <a:lnR w="0" cap="flat" cmpd="sng" algn="ctr">
                      <a:solidFill>
                        <a:srgbClr val="94DDDE"/>
                      </a:solidFill>
                      <a:prstDash val="solid"/>
                      <a:round/>
                      <a:headEnd type="none" w="med" len="med"/>
                      <a:tailEnd type="none" w="med" len="med"/>
                    </a:lnR>
                    <a:lnT w="0" cap="flat" cmpd="sng" algn="ctr">
                      <a:solidFill>
                        <a:srgbClr val="94DDDE"/>
                      </a:solidFill>
                      <a:prstDash val="solid"/>
                      <a:round/>
                      <a:headEnd type="none" w="med" len="med"/>
                      <a:tailEnd type="none" w="med" len="med"/>
                    </a:lnT>
                    <a:lnB w="0" cap="flat" cmpd="sng" algn="ctr">
                      <a:solidFill>
                        <a:srgbClr val="94DDDE"/>
                      </a:solidFill>
                      <a:prstDash val="solid"/>
                      <a:round/>
                      <a:headEnd type="none" w="med" len="med"/>
                      <a:tailEnd type="none" w="med" len="med"/>
                    </a:lnB>
                  </a:tcPr>
                </a:tc>
                <a:extLst>
                  <a:ext uri="{0D108BD9-81ED-4DB2-BD59-A6C34878D82A}">
                    <a16:rowId xmlns:a16="http://schemas.microsoft.com/office/drawing/2014/main" val="10000"/>
                  </a:ext>
                </a:extLst>
              </a:tr>
              <a:tr h="1312257">
                <a:tc>
                  <a:txBody>
                    <a:bodyPr/>
                    <a:lstStyle/>
                    <a:p>
                      <a:pPr algn="just">
                        <a:lnSpc>
                          <a:spcPts val="3220"/>
                        </a:lnSpc>
                        <a:defRPr/>
                      </a:pPr>
                      <a:r>
                        <a:rPr lang="en-US" sz="2300">
                          <a:solidFill>
                            <a:srgbClr val="FEFEFE"/>
                          </a:solidFill>
                          <a:latin typeface="Clear Sans"/>
                        </a:rPr>
                        <a:t>sklearn.cluster.KMeans: K-means clustering algorithm, used for partitioning data into K distinct clusters.</a:t>
                      </a:r>
                      <a:endParaRPr lang="en-US" sz="1100"/>
                    </a:p>
                  </a:txBody>
                  <a:tcPr marL="190500" marR="190500" marT="190500" marB="190500" anchor="ctr">
                    <a:lnL w="0" cap="flat" cmpd="sng" algn="ctr">
                      <a:solidFill>
                        <a:srgbClr val="94DDDE"/>
                      </a:solidFill>
                      <a:prstDash val="solid"/>
                      <a:round/>
                      <a:headEnd type="none" w="med" len="med"/>
                      <a:tailEnd type="none" w="med" len="med"/>
                    </a:lnL>
                    <a:lnR w="0" cap="flat" cmpd="sng" algn="ctr">
                      <a:solidFill>
                        <a:srgbClr val="94DDDE"/>
                      </a:solidFill>
                      <a:prstDash val="solid"/>
                      <a:round/>
                      <a:headEnd type="none" w="med" len="med"/>
                      <a:tailEnd type="none" w="med" len="med"/>
                    </a:lnR>
                    <a:lnT w="0" cap="flat" cmpd="sng" algn="ctr">
                      <a:solidFill>
                        <a:srgbClr val="94DDDE"/>
                      </a:solidFill>
                      <a:prstDash val="solid"/>
                      <a:round/>
                      <a:headEnd type="none" w="med" len="med"/>
                      <a:tailEnd type="none" w="med" len="med"/>
                    </a:lnT>
                    <a:lnB w="0" cap="flat" cmpd="sng" algn="ctr">
                      <a:solidFill>
                        <a:srgbClr val="94DDDE"/>
                      </a:solidFill>
                      <a:prstDash val="solid"/>
                      <a:round/>
                      <a:headEnd type="none" w="med" len="med"/>
                      <a:tailEnd type="none" w="med" len="med"/>
                    </a:lnB>
                  </a:tcPr>
                </a:tc>
                <a:extLst>
                  <a:ext uri="{0D108BD9-81ED-4DB2-BD59-A6C34878D82A}">
                    <a16:rowId xmlns:a16="http://schemas.microsoft.com/office/drawing/2014/main" val="10001"/>
                  </a:ext>
                </a:extLst>
              </a:tr>
              <a:tr h="1638300">
                <a:tc>
                  <a:txBody>
                    <a:bodyPr/>
                    <a:lstStyle/>
                    <a:p>
                      <a:pPr algn="just">
                        <a:lnSpc>
                          <a:spcPts val="3220"/>
                        </a:lnSpc>
                        <a:defRPr/>
                      </a:pPr>
                      <a:r>
                        <a:rPr lang="en-US" sz="2300" dirty="0" err="1">
                          <a:solidFill>
                            <a:srgbClr val="FEFEFE"/>
                          </a:solidFill>
                          <a:latin typeface="Clear Sans"/>
                        </a:rPr>
                        <a:t>sklearn.decomposition.PCA</a:t>
                      </a:r>
                      <a:r>
                        <a:rPr lang="en-US" sz="2300" dirty="0">
                          <a:solidFill>
                            <a:srgbClr val="FEFEFE"/>
                          </a:solidFill>
                          <a:latin typeface="Clear Sans"/>
                        </a:rPr>
                        <a:t>: Principal Component Analysis (PCA), a dimensionality reduction technique for transforming data into a lower-dimensional space.</a:t>
                      </a:r>
                      <a:endParaRPr lang="en-US" sz="1100" dirty="0"/>
                    </a:p>
                  </a:txBody>
                  <a:tcPr marL="190500" marR="190500" marT="190500" marB="190500" anchor="ctr">
                    <a:lnL w="0" cap="flat" cmpd="sng" algn="ctr">
                      <a:solidFill>
                        <a:srgbClr val="94DDDE"/>
                      </a:solidFill>
                      <a:prstDash val="solid"/>
                      <a:round/>
                      <a:headEnd type="none" w="med" len="med"/>
                      <a:tailEnd type="none" w="med" len="med"/>
                    </a:lnL>
                    <a:lnR w="0" cap="flat" cmpd="sng" algn="ctr">
                      <a:solidFill>
                        <a:srgbClr val="94DDDE"/>
                      </a:solidFill>
                      <a:prstDash val="solid"/>
                      <a:round/>
                      <a:headEnd type="none" w="med" len="med"/>
                      <a:tailEnd type="none" w="med" len="med"/>
                    </a:lnR>
                    <a:lnT w="0" cap="flat" cmpd="sng" algn="ctr">
                      <a:solidFill>
                        <a:srgbClr val="94DDDE"/>
                      </a:solidFill>
                      <a:prstDash val="solid"/>
                      <a:round/>
                      <a:headEnd type="none" w="med" len="med"/>
                      <a:tailEnd type="none" w="med" len="med"/>
                    </a:lnT>
                    <a:lnB w="0" cap="flat" cmpd="sng" algn="ctr">
                      <a:solidFill>
                        <a:srgbClr val="94DDDE"/>
                      </a:solidFill>
                      <a:prstDash val="solid"/>
                      <a:round/>
                      <a:headEnd type="none" w="med" len="med"/>
                      <a:tailEnd type="none" w="med" len="med"/>
                    </a:lnB>
                  </a:tcPr>
                </a:tc>
                <a:extLst>
                  <a:ext uri="{0D108BD9-81ED-4DB2-BD59-A6C34878D82A}">
                    <a16:rowId xmlns:a16="http://schemas.microsoft.com/office/drawing/2014/main" val="10002"/>
                  </a:ext>
                </a:extLst>
              </a:tr>
              <a:tr h="1638300">
                <a:tc>
                  <a:txBody>
                    <a:bodyPr/>
                    <a:lstStyle/>
                    <a:p>
                      <a:pPr algn="just">
                        <a:lnSpc>
                          <a:spcPts val="3220"/>
                        </a:lnSpc>
                        <a:defRPr/>
                      </a:pPr>
                      <a:r>
                        <a:rPr lang="en-US" sz="2300">
                          <a:solidFill>
                            <a:srgbClr val="FEFEFE"/>
                          </a:solidFill>
                          <a:latin typeface="Clear Sans Medium"/>
                        </a:rPr>
                        <a:t>yellowbrick.cluster.KElbowVisualizer: Visualizes the "elbow" point in the within-cluster sum of squares (WCSS) to determine the optimal number of clusters.</a:t>
                      </a:r>
                      <a:endParaRPr lang="en-US" sz="1100"/>
                    </a:p>
                  </a:txBody>
                  <a:tcPr marL="190500" marR="190500" marT="190500" marB="190500" anchor="ctr">
                    <a:lnL w="0" cap="flat" cmpd="sng" algn="ctr">
                      <a:solidFill>
                        <a:srgbClr val="94DDDE"/>
                      </a:solidFill>
                      <a:prstDash val="solid"/>
                      <a:round/>
                      <a:headEnd type="none" w="med" len="med"/>
                      <a:tailEnd type="none" w="med" len="med"/>
                    </a:lnL>
                    <a:lnR w="0" cap="flat" cmpd="sng" algn="ctr">
                      <a:solidFill>
                        <a:srgbClr val="94DDDE"/>
                      </a:solidFill>
                      <a:prstDash val="solid"/>
                      <a:round/>
                      <a:headEnd type="none" w="med" len="med"/>
                      <a:tailEnd type="none" w="med" len="med"/>
                    </a:lnR>
                    <a:lnT w="0" cap="flat" cmpd="sng" algn="ctr">
                      <a:solidFill>
                        <a:srgbClr val="94DDDE"/>
                      </a:solidFill>
                      <a:prstDash val="solid"/>
                      <a:round/>
                      <a:headEnd type="none" w="med" len="med"/>
                      <a:tailEnd type="none" w="med" len="med"/>
                    </a:lnT>
                    <a:lnB w="0" cap="flat" cmpd="sng" algn="ctr">
                      <a:solidFill>
                        <a:srgbClr val="94DDDE"/>
                      </a:solidFill>
                      <a:prstDash val="solid"/>
                      <a:round/>
                      <a:headEnd type="none" w="med" len="med"/>
                      <a:tailEnd type="none" w="med" len="med"/>
                    </a:lnB>
                  </a:tcPr>
                </a:tc>
                <a:extLst>
                  <a:ext uri="{0D108BD9-81ED-4DB2-BD59-A6C34878D82A}">
                    <a16:rowId xmlns:a16="http://schemas.microsoft.com/office/drawing/2014/main" val="10003"/>
                  </a:ext>
                </a:extLst>
              </a:tr>
              <a:tr h="1638300">
                <a:tc>
                  <a:txBody>
                    <a:bodyPr/>
                    <a:lstStyle/>
                    <a:p>
                      <a:pPr algn="just">
                        <a:lnSpc>
                          <a:spcPts val="3220"/>
                        </a:lnSpc>
                        <a:defRPr/>
                      </a:pPr>
                      <a:r>
                        <a:rPr lang="en-US" sz="2300" dirty="0" err="1">
                          <a:solidFill>
                            <a:srgbClr val="FEFEFE"/>
                          </a:solidFill>
                          <a:latin typeface="Clear Sans"/>
                        </a:rPr>
                        <a:t>plotly.express</a:t>
                      </a:r>
                      <a:r>
                        <a:rPr lang="en-US" sz="2300" dirty="0">
                          <a:solidFill>
                            <a:srgbClr val="FEFEFE"/>
                          </a:solidFill>
                          <a:latin typeface="Clear Sans"/>
                        </a:rPr>
                        <a:t>: High-level interface for creating interactive visualizations, including scatter plots, bar plots, and more, using the </a:t>
                      </a:r>
                      <a:r>
                        <a:rPr lang="en-US" sz="2300" dirty="0" err="1">
                          <a:solidFill>
                            <a:srgbClr val="FEFEFE"/>
                          </a:solidFill>
                          <a:latin typeface="Clear Sans"/>
                        </a:rPr>
                        <a:t>Plotly</a:t>
                      </a:r>
                      <a:r>
                        <a:rPr lang="en-US" sz="2300" dirty="0">
                          <a:solidFill>
                            <a:srgbClr val="FEFEFE"/>
                          </a:solidFill>
                          <a:latin typeface="Clear Sans"/>
                        </a:rPr>
                        <a:t> library.</a:t>
                      </a:r>
                      <a:endParaRPr lang="en-US" sz="1100" dirty="0"/>
                    </a:p>
                  </a:txBody>
                  <a:tcPr marL="190500" marR="190500" marT="190500" marB="190500" anchor="ctr">
                    <a:lnL w="0" cap="flat" cmpd="sng" algn="ctr">
                      <a:solidFill>
                        <a:srgbClr val="94DDDE"/>
                      </a:solidFill>
                      <a:prstDash val="solid"/>
                      <a:round/>
                      <a:headEnd type="none" w="med" len="med"/>
                      <a:tailEnd type="none" w="med" len="med"/>
                    </a:lnL>
                    <a:lnR w="0" cap="flat" cmpd="sng" algn="ctr">
                      <a:solidFill>
                        <a:srgbClr val="94DDDE"/>
                      </a:solidFill>
                      <a:prstDash val="solid"/>
                      <a:round/>
                      <a:headEnd type="none" w="med" len="med"/>
                      <a:tailEnd type="none" w="med" len="med"/>
                    </a:lnR>
                    <a:lnT w="0" cap="flat" cmpd="sng" algn="ctr">
                      <a:solidFill>
                        <a:srgbClr val="94DDDE"/>
                      </a:solidFill>
                      <a:prstDash val="solid"/>
                      <a:round/>
                      <a:headEnd type="none" w="med" len="med"/>
                      <a:tailEnd type="none" w="med" len="med"/>
                    </a:lnT>
                    <a:lnB w="0" cap="flat" cmpd="sng" algn="ctr">
                      <a:solidFill>
                        <a:srgbClr val="94DDDE"/>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1128493083"/>
              </p:ext>
            </p:extLst>
          </p:nvPr>
        </p:nvGraphicFramePr>
        <p:xfrm>
          <a:off x="286694" y="2383078"/>
          <a:ext cx="17963206" cy="6209154"/>
        </p:xfrm>
        <a:graphic>
          <a:graphicData uri="http://schemas.openxmlformats.org/drawingml/2006/table">
            <a:tbl>
              <a:tblPr/>
              <a:tblGrid>
                <a:gridCol w="17963206">
                  <a:extLst>
                    <a:ext uri="{9D8B030D-6E8A-4147-A177-3AD203B41FA5}">
                      <a16:colId xmlns:a16="http://schemas.microsoft.com/office/drawing/2014/main" val="20000"/>
                    </a:ext>
                  </a:extLst>
                </a:gridCol>
              </a:tblGrid>
              <a:tr h="1496230">
                <a:tc>
                  <a:txBody>
                    <a:bodyPr/>
                    <a:lstStyle/>
                    <a:p>
                      <a:pPr algn="l">
                        <a:lnSpc>
                          <a:spcPts val="3919"/>
                        </a:lnSpc>
                        <a:defRPr/>
                      </a:pPr>
                      <a:r>
                        <a:rPr lang="en-US" sz="2799" dirty="0">
                          <a:solidFill>
                            <a:srgbClr val="2B4B82"/>
                          </a:solidFill>
                          <a:latin typeface="Clear Sans Bold"/>
                        </a:rPr>
                        <a:t>DIMENSIONALITY REDUCTION</a:t>
                      </a:r>
                      <a:endParaRPr lang="en-US" sz="1100" dirty="0"/>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extLst>
                  <a:ext uri="{0D108BD9-81ED-4DB2-BD59-A6C34878D82A}">
                    <a16:rowId xmlns:a16="http://schemas.microsoft.com/office/drawing/2014/main" val="10000"/>
                  </a:ext>
                </a:extLst>
              </a:tr>
              <a:tr h="4712924">
                <a:tc>
                  <a:txBody>
                    <a:bodyPr/>
                    <a:lstStyle/>
                    <a:p>
                      <a:pPr algn="just">
                        <a:lnSpc>
                          <a:spcPts val="3359"/>
                        </a:lnSpc>
                        <a:defRPr/>
                      </a:pPr>
                      <a:r>
                        <a:rPr lang="en-US" sz="2400" dirty="0">
                          <a:solidFill>
                            <a:srgbClr val="2B4B82"/>
                          </a:solidFill>
                          <a:latin typeface="Clear Sans"/>
                        </a:rPr>
                        <a:t>In this problem, there are many factors on the basis of which the final classification will be done. These factors are basically attributes or features. The higher the number of features, the harder it is to work with it. This is why I will be performing dimensionality reduction on the selected features before putting them through a classifier. Principal component analysis (PCA) is a technique for reducing the dimensionality of such datasets, increasing interpretability but at the same time minimizing information loss.</a:t>
                      </a:r>
                    </a:p>
                    <a:p>
                      <a:pPr algn="just">
                        <a:lnSpc>
                          <a:spcPts val="3359"/>
                        </a:lnSpc>
                        <a:defRPr/>
                      </a:pPr>
                      <a:endParaRPr lang="en-US" sz="1100" dirty="0"/>
                    </a:p>
                    <a:p>
                      <a:pPr>
                        <a:lnSpc>
                          <a:spcPts val="3359"/>
                        </a:lnSpc>
                      </a:pPr>
                      <a:r>
                        <a:rPr lang="en-US" sz="2400" dirty="0">
                          <a:solidFill>
                            <a:srgbClr val="2B4B82"/>
                          </a:solidFill>
                          <a:latin typeface="Clear Sans Bold"/>
                        </a:rPr>
                        <a:t>Steps in this section:</a:t>
                      </a:r>
                    </a:p>
                    <a:p>
                      <a:pPr marL="518160" lvl="1" indent="-259080">
                        <a:lnSpc>
                          <a:spcPts val="3359"/>
                        </a:lnSpc>
                        <a:buFont typeface="Arial"/>
                        <a:buChar char="•"/>
                      </a:pPr>
                      <a:r>
                        <a:rPr lang="en-US" sz="2400" dirty="0">
                          <a:solidFill>
                            <a:srgbClr val="2B4B82"/>
                          </a:solidFill>
                          <a:latin typeface="Clear Sans"/>
                        </a:rPr>
                        <a:t>Dimensionality reduction with PCA</a:t>
                      </a:r>
                    </a:p>
                    <a:p>
                      <a:pPr marL="518160" lvl="1" indent="-259080">
                        <a:lnSpc>
                          <a:spcPts val="3359"/>
                        </a:lnSpc>
                        <a:buFont typeface="Arial"/>
                        <a:buChar char="•"/>
                      </a:pPr>
                      <a:r>
                        <a:rPr lang="en-US" sz="2400" dirty="0">
                          <a:solidFill>
                            <a:srgbClr val="2B4B82"/>
                          </a:solidFill>
                          <a:latin typeface="Clear Sans"/>
                        </a:rPr>
                        <a:t>Plotting the reduced data-frame</a:t>
                      </a:r>
                    </a:p>
                    <a:p>
                      <a:pPr>
                        <a:lnSpc>
                          <a:spcPts val="3359"/>
                        </a:lnSpc>
                      </a:pPr>
                      <a:endParaRPr lang="en-US" sz="2400" dirty="0">
                        <a:solidFill>
                          <a:srgbClr val="2B4B82"/>
                        </a:solidFill>
                        <a:latin typeface="Clear Sans"/>
                      </a:endParaRPr>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3"/>
          <p:cNvSpPr/>
          <p:nvPr/>
        </p:nvSpPr>
        <p:spPr>
          <a:xfrm>
            <a:off x="14851980" y="281952"/>
            <a:ext cx="2674020" cy="2807395"/>
          </a:xfrm>
          <a:custGeom>
            <a:avLst/>
            <a:gdLst/>
            <a:ahLst/>
            <a:cxnLst/>
            <a:rect l="l" t="t" r="r" b="b"/>
            <a:pathLst>
              <a:path w="4242460" h="4173520">
                <a:moveTo>
                  <a:pt x="0" y="0"/>
                </a:moveTo>
                <a:lnTo>
                  <a:pt x="4242460" y="0"/>
                </a:lnTo>
                <a:lnTo>
                  <a:pt x="4242460" y="4173520"/>
                </a:lnTo>
                <a:lnTo>
                  <a:pt x="0" y="41735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457200" y="876300"/>
            <a:ext cx="10058375" cy="1748554"/>
            <a:chOff x="-651947" y="68946"/>
            <a:chExt cx="13411167" cy="2331406"/>
          </a:xfrm>
        </p:grpSpPr>
        <p:sp>
          <p:nvSpPr>
            <p:cNvPr id="5" name="TextBox 5"/>
            <p:cNvSpPr txBox="1"/>
            <p:nvPr/>
          </p:nvSpPr>
          <p:spPr>
            <a:xfrm>
              <a:off x="-651947" y="68946"/>
              <a:ext cx="13411167" cy="1025922"/>
            </a:xfrm>
            <a:prstGeom prst="rect">
              <a:avLst/>
            </a:prstGeom>
          </p:spPr>
          <p:txBody>
            <a:bodyPr wrap="square" lIns="0" tIns="0" rIns="0" bIns="0" rtlCol="0" anchor="t">
              <a:spAutoFit/>
            </a:bodyPr>
            <a:lstStyle/>
            <a:p>
              <a:pPr>
                <a:lnSpc>
                  <a:spcPts val="5985"/>
                </a:lnSpc>
              </a:pPr>
              <a:r>
                <a:rPr lang="en-US" sz="5700" dirty="0">
                  <a:solidFill>
                    <a:srgbClr val="2B4B82"/>
                  </a:solidFill>
                  <a:latin typeface="Clear Sans Bold"/>
                </a:rPr>
                <a:t>Segmentation Methodology</a:t>
              </a:r>
            </a:p>
          </p:txBody>
        </p:sp>
        <p:sp>
          <p:nvSpPr>
            <p:cNvPr id="6" name="TextBox 6"/>
            <p:cNvSpPr txBox="1"/>
            <p:nvPr/>
          </p:nvSpPr>
          <p:spPr>
            <a:xfrm>
              <a:off x="-651947" y="1755615"/>
              <a:ext cx="12759220" cy="644737"/>
            </a:xfrm>
            <a:prstGeom prst="rect">
              <a:avLst/>
            </a:prstGeom>
          </p:spPr>
          <p:txBody>
            <a:bodyPr lIns="0" tIns="0" rIns="0" bIns="0" rtlCol="0" anchor="t">
              <a:spAutoFit/>
            </a:bodyPr>
            <a:lstStyle/>
            <a:p>
              <a:pPr>
                <a:lnSpc>
                  <a:spcPts val="4060"/>
                </a:lnSpc>
              </a:pPr>
              <a:r>
                <a:rPr lang="en-US" sz="2900" dirty="0">
                  <a:solidFill>
                    <a:srgbClr val="2B4B82"/>
                  </a:solidFill>
                  <a:latin typeface="Clear Sans"/>
                </a:rPr>
                <a:t>ALGORITHM SELECTION AND WORKING</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637507921"/>
              </p:ext>
            </p:extLst>
          </p:nvPr>
        </p:nvGraphicFramePr>
        <p:xfrm>
          <a:off x="438706" y="2810233"/>
          <a:ext cx="17849294" cy="6564070"/>
        </p:xfrm>
        <a:graphic>
          <a:graphicData uri="http://schemas.openxmlformats.org/drawingml/2006/table">
            <a:tbl>
              <a:tblPr/>
              <a:tblGrid>
                <a:gridCol w="17849294">
                  <a:extLst>
                    <a:ext uri="{9D8B030D-6E8A-4147-A177-3AD203B41FA5}">
                      <a16:colId xmlns:a16="http://schemas.microsoft.com/office/drawing/2014/main" val="20000"/>
                    </a:ext>
                  </a:extLst>
                </a:gridCol>
              </a:tblGrid>
              <a:tr h="1008789">
                <a:tc>
                  <a:txBody>
                    <a:bodyPr/>
                    <a:lstStyle/>
                    <a:p>
                      <a:pPr algn="l">
                        <a:lnSpc>
                          <a:spcPts val="3919"/>
                        </a:lnSpc>
                        <a:defRPr/>
                      </a:pPr>
                      <a:r>
                        <a:rPr lang="en-US" sz="2799" dirty="0">
                          <a:solidFill>
                            <a:srgbClr val="2B4B82"/>
                          </a:solidFill>
                          <a:latin typeface="Clear Sans Bold"/>
                        </a:rPr>
                        <a:t>K-Means Clustering</a:t>
                      </a:r>
                      <a:endParaRPr lang="en-US" sz="1100" dirty="0"/>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extLst>
                  <a:ext uri="{0D108BD9-81ED-4DB2-BD59-A6C34878D82A}">
                    <a16:rowId xmlns:a16="http://schemas.microsoft.com/office/drawing/2014/main" val="10000"/>
                  </a:ext>
                </a:extLst>
              </a:tr>
              <a:tr h="5555281">
                <a:tc>
                  <a:txBody>
                    <a:bodyPr/>
                    <a:lstStyle/>
                    <a:p>
                      <a:pPr algn="just">
                        <a:lnSpc>
                          <a:spcPts val="3359"/>
                        </a:lnSpc>
                        <a:defRPr/>
                      </a:pPr>
                      <a:r>
                        <a:rPr lang="en-US" sz="2400" dirty="0">
                          <a:solidFill>
                            <a:srgbClr val="2B4B82"/>
                          </a:solidFill>
                          <a:latin typeface="Clear Sans"/>
                        </a:rPr>
                        <a:t>Now that I have reduced the attributes to three dimensions, I will be performing clustering via K-Means clustering. Mention that K-means clustering aims to group similar data points together based on their features. The algorithm works by iteratively assigning each data point to the nearest centroid and updating the centroids based on the newly assigned data points. The distance between data points and centroids is typically measured using Euclidean distance. This process continues until convergence, where the assignments and centroids no longer change significantly.</a:t>
                      </a:r>
                    </a:p>
                    <a:p>
                      <a:pPr algn="just">
                        <a:lnSpc>
                          <a:spcPts val="3359"/>
                        </a:lnSpc>
                        <a:defRPr/>
                      </a:pPr>
                      <a:endParaRPr lang="en-US" sz="1100" dirty="0"/>
                    </a:p>
                    <a:p>
                      <a:pPr>
                        <a:lnSpc>
                          <a:spcPts val="3359"/>
                        </a:lnSpc>
                      </a:pPr>
                      <a:r>
                        <a:rPr lang="en-US" sz="2400" dirty="0">
                          <a:solidFill>
                            <a:srgbClr val="2B4B82"/>
                          </a:solidFill>
                          <a:latin typeface="Clear Sans Bold"/>
                        </a:rPr>
                        <a:t>Steps involved in the Clustering</a:t>
                      </a:r>
                    </a:p>
                    <a:p>
                      <a:pPr marL="518160" lvl="1" indent="-259080">
                        <a:lnSpc>
                          <a:spcPts val="3359"/>
                        </a:lnSpc>
                        <a:buFont typeface="Arial"/>
                        <a:buChar char="•"/>
                      </a:pPr>
                      <a:r>
                        <a:rPr lang="en-US" sz="2400" dirty="0">
                          <a:solidFill>
                            <a:srgbClr val="2B4B82"/>
                          </a:solidFill>
                          <a:latin typeface="Clear Sans"/>
                        </a:rPr>
                        <a:t>Elbow Method to determine the number of clusters to be formed</a:t>
                      </a:r>
                    </a:p>
                    <a:p>
                      <a:pPr marL="518160" lvl="1" indent="-259080">
                        <a:lnSpc>
                          <a:spcPts val="3359"/>
                        </a:lnSpc>
                        <a:buFont typeface="Arial"/>
                        <a:buChar char="•"/>
                      </a:pPr>
                      <a:r>
                        <a:rPr lang="en-US" sz="2400" dirty="0">
                          <a:solidFill>
                            <a:srgbClr val="2B4B82"/>
                          </a:solidFill>
                          <a:latin typeface="Clear Sans"/>
                        </a:rPr>
                        <a:t>Assign the value for selecting the number of clusters.</a:t>
                      </a:r>
                    </a:p>
                    <a:p>
                      <a:pPr marL="518160" lvl="1" indent="-259080">
                        <a:lnSpc>
                          <a:spcPts val="3359"/>
                        </a:lnSpc>
                        <a:buFont typeface="Arial"/>
                        <a:buChar char="•"/>
                      </a:pPr>
                      <a:r>
                        <a:rPr lang="en-US" sz="2400" dirty="0">
                          <a:solidFill>
                            <a:srgbClr val="2B4B82"/>
                          </a:solidFill>
                          <a:latin typeface="Clear Sans"/>
                        </a:rPr>
                        <a:t>Examining the clusters formed via plots such as Scatterplot, </a:t>
                      </a:r>
                      <a:r>
                        <a:rPr lang="en-US" sz="2400" dirty="0" err="1">
                          <a:solidFill>
                            <a:srgbClr val="2B4B82"/>
                          </a:solidFill>
                          <a:latin typeface="Clear Sans"/>
                        </a:rPr>
                        <a:t>Countplot</a:t>
                      </a:r>
                      <a:r>
                        <a:rPr lang="en-US" sz="2400" dirty="0">
                          <a:solidFill>
                            <a:srgbClr val="2B4B82"/>
                          </a:solidFill>
                          <a:latin typeface="Clear Sans"/>
                        </a:rPr>
                        <a:t>, </a:t>
                      </a:r>
                      <a:r>
                        <a:rPr lang="en-US" sz="2400" dirty="0" err="1">
                          <a:solidFill>
                            <a:srgbClr val="2B4B82"/>
                          </a:solidFill>
                          <a:latin typeface="Clear Sans"/>
                        </a:rPr>
                        <a:t>BarPlot</a:t>
                      </a:r>
                      <a:r>
                        <a:rPr lang="en-US" sz="2400" dirty="0">
                          <a:solidFill>
                            <a:srgbClr val="2B4B82"/>
                          </a:solidFill>
                          <a:latin typeface="Clear Sans"/>
                        </a:rPr>
                        <a:t>, etc.</a:t>
                      </a:r>
                    </a:p>
                    <a:p>
                      <a:pPr>
                        <a:lnSpc>
                          <a:spcPts val="3359"/>
                        </a:lnSpc>
                      </a:pPr>
                      <a:endParaRPr lang="en-US" sz="2400" dirty="0">
                        <a:solidFill>
                          <a:srgbClr val="2B4B82"/>
                        </a:solidFill>
                        <a:latin typeface="Clear Sans"/>
                      </a:endParaRPr>
                    </a:p>
                    <a:p>
                      <a:pPr>
                        <a:lnSpc>
                          <a:spcPts val="3359"/>
                        </a:lnSpc>
                      </a:pPr>
                      <a:endParaRPr lang="en-US" sz="2400" dirty="0">
                        <a:solidFill>
                          <a:srgbClr val="2B4B82"/>
                        </a:solidFill>
                        <a:latin typeface="Clear Sans"/>
                      </a:endParaRPr>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3"/>
          <p:cNvSpPr/>
          <p:nvPr/>
        </p:nvSpPr>
        <p:spPr>
          <a:xfrm>
            <a:off x="14935200" y="144750"/>
            <a:ext cx="3023260" cy="3204295"/>
          </a:xfrm>
          <a:custGeom>
            <a:avLst/>
            <a:gdLst/>
            <a:ahLst/>
            <a:cxnLst/>
            <a:rect l="l" t="t" r="r" b="b"/>
            <a:pathLst>
              <a:path w="4242460" h="4173520">
                <a:moveTo>
                  <a:pt x="0" y="0"/>
                </a:moveTo>
                <a:lnTo>
                  <a:pt x="4242460" y="0"/>
                </a:lnTo>
                <a:lnTo>
                  <a:pt x="4242460" y="4173520"/>
                </a:lnTo>
                <a:lnTo>
                  <a:pt x="0" y="41735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609600" y="950131"/>
            <a:ext cx="9583702" cy="1841052"/>
            <a:chOff x="-448747" y="167388"/>
            <a:chExt cx="12778269" cy="2454736"/>
          </a:xfrm>
        </p:grpSpPr>
        <p:sp>
          <p:nvSpPr>
            <p:cNvPr id="5" name="TextBox 5"/>
            <p:cNvSpPr txBox="1"/>
            <p:nvPr/>
          </p:nvSpPr>
          <p:spPr>
            <a:xfrm>
              <a:off x="-429698" y="167388"/>
              <a:ext cx="12759220" cy="1062355"/>
            </a:xfrm>
            <a:prstGeom prst="rect">
              <a:avLst/>
            </a:prstGeom>
          </p:spPr>
          <p:txBody>
            <a:bodyPr lIns="0" tIns="0" rIns="0" bIns="0" rtlCol="0" anchor="t">
              <a:spAutoFit/>
            </a:bodyPr>
            <a:lstStyle/>
            <a:p>
              <a:pPr>
                <a:lnSpc>
                  <a:spcPts val="5985"/>
                </a:lnSpc>
              </a:pPr>
              <a:r>
                <a:rPr lang="en-US" sz="5700" dirty="0">
                  <a:solidFill>
                    <a:srgbClr val="2B4B82"/>
                  </a:solidFill>
                  <a:latin typeface="Clear Sans Bold"/>
                </a:rPr>
                <a:t>Segmentation Methodology</a:t>
              </a:r>
            </a:p>
          </p:txBody>
        </p:sp>
        <p:sp>
          <p:nvSpPr>
            <p:cNvPr id="6" name="TextBox 6"/>
            <p:cNvSpPr txBox="1"/>
            <p:nvPr/>
          </p:nvSpPr>
          <p:spPr>
            <a:xfrm>
              <a:off x="-448747" y="1977387"/>
              <a:ext cx="12759220" cy="644737"/>
            </a:xfrm>
            <a:prstGeom prst="rect">
              <a:avLst/>
            </a:prstGeom>
          </p:spPr>
          <p:txBody>
            <a:bodyPr lIns="0" tIns="0" rIns="0" bIns="0" rtlCol="0" anchor="t">
              <a:spAutoFit/>
            </a:bodyPr>
            <a:lstStyle/>
            <a:p>
              <a:pPr>
                <a:lnSpc>
                  <a:spcPts val="4060"/>
                </a:lnSpc>
              </a:pPr>
              <a:r>
                <a:rPr lang="en-US" sz="2900" dirty="0">
                  <a:solidFill>
                    <a:srgbClr val="2B4B82"/>
                  </a:solidFill>
                  <a:latin typeface="Clear Sans"/>
                </a:rPr>
                <a:t>ALGORITHM SELECTION AND WORKING</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813843" y="1028700"/>
            <a:ext cx="11539544" cy="819841"/>
          </a:xfrm>
          <a:prstGeom prst="rect">
            <a:avLst/>
          </a:prstGeom>
        </p:spPr>
        <p:txBody>
          <a:bodyPr lIns="0" tIns="0" rIns="0" bIns="0" rtlCol="0" anchor="t">
            <a:spAutoFit/>
          </a:bodyPr>
          <a:lstStyle/>
          <a:p>
            <a:pPr>
              <a:lnSpc>
                <a:spcPts val="6485"/>
              </a:lnSpc>
            </a:pPr>
            <a:r>
              <a:rPr lang="en-US" sz="5404">
                <a:solidFill>
                  <a:srgbClr val="94DDDE"/>
                </a:solidFill>
                <a:latin typeface="Clear Sans Bold"/>
              </a:rPr>
              <a:t>Solution for the Problem Statement.</a:t>
            </a:r>
          </a:p>
        </p:txBody>
      </p:sp>
      <p:sp>
        <p:nvSpPr>
          <p:cNvPr id="3" name="Freeform 3"/>
          <p:cNvSpPr/>
          <p:nvPr/>
        </p:nvSpPr>
        <p:spPr>
          <a:xfrm>
            <a:off x="13969083" y="2322150"/>
            <a:ext cx="3662625" cy="5642699"/>
          </a:xfrm>
          <a:custGeom>
            <a:avLst/>
            <a:gdLst/>
            <a:ahLst/>
            <a:cxnLst/>
            <a:rect l="l" t="t" r="r" b="b"/>
            <a:pathLst>
              <a:path w="3662625" h="5642699">
                <a:moveTo>
                  <a:pt x="0" y="0"/>
                </a:moveTo>
                <a:lnTo>
                  <a:pt x="3662625" y="0"/>
                </a:lnTo>
                <a:lnTo>
                  <a:pt x="3662625" y="5642700"/>
                </a:lnTo>
                <a:lnTo>
                  <a:pt x="0" y="5642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813843" y="2312625"/>
            <a:ext cx="12812653" cy="7104509"/>
          </a:xfrm>
          <a:prstGeom prst="rect">
            <a:avLst/>
          </a:prstGeom>
        </p:spPr>
        <p:txBody>
          <a:bodyPr lIns="0" tIns="0" rIns="0" bIns="0" rtlCol="0" anchor="t">
            <a:spAutoFit/>
          </a:bodyPr>
          <a:lstStyle/>
          <a:p>
            <a:pPr marL="690897" lvl="1" indent="-345448">
              <a:lnSpc>
                <a:spcPts val="3968"/>
              </a:lnSpc>
              <a:buFont typeface="Arial"/>
              <a:buChar char="•"/>
            </a:pPr>
            <a:r>
              <a:rPr lang="en-US" sz="3200" dirty="0">
                <a:solidFill>
                  <a:srgbClr val="94DDDE"/>
                </a:solidFill>
                <a:latin typeface="Clear Sans Bold"/>
              </a:rPr>
              <a:t>We have divided the </a:t>
            </a:r>
            <a:r>
              <a:rPr lang="en-US" sz="3200" dirty="0" err="1">
                <a:solidFill>
                  <a:srgbClr val="94DDDE"/>
                </a:solidFill>
                <a:latin typeface="Clear Sans Bold"/>
              </a:rPr>
              <a:t>Dataframe</a:t>
            </a:r>
            <a:r>
              <a:rPr lang="en-US" sz="3200" dirty="0">
                <a:solidFill>
                  <a:srgbClr val="94DDDE"/>
                </a:solidFill>
                <a:latin typeface="Clear Sans Bold"/>
              </a:rPr>
              <a:t> into two main groups one for the customer(on the basis of RESIDENTID) and another for unit(on the basis of UNITNUMBER and FACITLITYID).</a:t>
            </a:r>
          </a:p>
          <a:p>
            <a:pPr marL="690897" lvl="1" indent="-345448">
              <a:lnSpc>
                <a:spcPts val="3968"/>
              </a:lnSpc>
              <a:buFont typeface="Arial"/>
              <a:buChar char="•"/>
            </a:pPr>
            <a:r>
              <a:rPr lang="en-US" sz="3200" dirty="0">
                <a:solidFill>
                  <a:srgbClr val="94DDDE"/>
                </a:solidFill>
                <a:latin typeface="Clear Sans Bold"/>
              </a:rPr>
              <a:t>Columns used in Segmentation:- FACILITYID, UNITNUMBER, UNITCLASS, RESIDENTID, SHORTTERMSTAY, ONHOLD, ONHOLDREASON, ROOMBOARDRATE, SERVICELEVELRATE, MEDADMINRATE, ROOMBOARDMARKETRATE, SERVICELEVELMARKETRATE, MEDADMINMARKETRATE, OCCUPANCYTYPE, UNITCOMBINED. Cluster, PAYOR.</a:t>
            </a:r>
          </a:p>
          <a:p>
            <a:pPr marL="690897" lvl="1" indent="-345448">
              <a:lnSpc>
                <a:spcPts val="3936"/>
              </a:lnSpc>
              <a:buFont typeface="Arial"/>
              <a:buChar char="•"/>
            </a:pPr>
            <a:r>
              <a:rPr lang="en-US" sz="3200" dirty="0">
                <a:solidFill>
                  <a:srgbClr val="94DDDE"/>
                </a:solidFill>
                <a:latin typeface="Clear Sans Bold"/>
              </a:rPr>
              <a:t>Applied PCA on the unit </a:t>
            </a:r>
            <a:r>
              <a:rPr lang="en-US" sz="3200" dirty="0" err="1">
                <a:solidFill>
                  <a:srgbClr val="94DDDE"/>
                </a:solidFill>
                <a:latin typeface="Clear Sans Bold"/>
              </a:rPr>
              <a:t>dataframe</a:t>
            </a:r>
            <a:r>
              <a:rPr lang="en-US" sz="3200" dirty="0">
                <a:solidFill>
                  <a:srgbClr val="94DDDE"/>
                </a:solidFill>
                <a:latin typeface="Clear Sans Bold"/>
              </a:rPr>
              <a:t>, and reduced it to 3 columns (PC1, PC2, PC3).</a:t>
            </a:r>
          </a:p>
          <a:p>
            <a:pPr marL="690897" lvl="1" indent="-345448">
              <a:lnSpc>
                <a:spcPts val="3936"/>
              </a:lnSpc>
              <a:buFont typeface="Arial"/>
              <a:buChar char="•"/>
            </a:pPr>
            <a:r>
              <a:rPr lang="en-US" sz="3200" dirty="0">
                <a:solidFill>
                  <a:srgbClr val="94DDDE"/>
                </a:solidFill>
                <a:latin typeface="Clear Sans Bold"/>
              </a:rPr>
              <a:t>Chose k=3 clusters using the K-means algorithm.</a:t>
            </a:r>
          </a:p>
          <a:p>
            <a:pPr marL="690897" lvl="1" indent="-345448">
              <a:lnSpc>
                <a:spcPts val="3936"/>
              </a:lnSpc>
              <a:buFont typeface="Arial"/>
              <a:buChar char="•"/>
            </a:pPr>
            <a:r>
              <a:rPr lang="en-US" sz="3200" dirty="0">
                <a:solidFill>
                  <a:srgbClr val="94DDDE"/>
                </a:solidFill>
                <a:latin typeface="Clear Sans Bold"/>
              </a:rPr>
              <a:t>3 Clusters are formed in total.</a:t>
            </a:r>
          </a:p>
          <a:p>
            <a:pPr algn="ctr">
              <a:lnSpc>
                <a:spcPts val="3780"/>
              </a:lnSpc>
              <a:spcBef>
                <a:spcPct val="0"/>
              </a:spcBef>
            </a:pPr>
            <a:r>
              <a:rPr lang="en-US" sz="3600" dirty="0">
                <a:solidFill>
                  <a:srgbClr val="94DDDE"/>
                </a:solidFill>
                <a:latin typeface="Clear Sans Bold"/>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8686800" y="2265794"/>
            <a:ext cx="8390771" cy="5755412"/>
          </a:xfrm>
          <a:custGeom>
            <a:avLst/>
            <a:gdLst/>
            <a:ahLst/>
            <a:cxnLst/>
            <a:rect l="l" t="t" r="r" b="b"/>
            <a:pathLst>
              <a:path w="8390771" h="5755412">
                <a:moveTo>
                  <a:pt x="0" y="0"/>
                </a:moveTo>
                <a:lnTo>
                  <a:pt x="8390771" y="0"/>
                </a:lnTo>
                <a:lnTo>
                  <a:pt x="8390771" y="5755412"/>
                </a:lnTo>
                <a:lnTo>
                  <a:pt x="0" y="5755412"/>
                </a:lnTo>
                <a:lnTo>
                  <a:pt x="0" y="0"/>
                </a:lnTo>
                <a:close/>
              </a:path>
            </a:pathLst>
          </a:custGeom>
          <a:blipFill>
            <a:blip r:embed="rId2"/>
            <a:stretch>
              <a:fillRect t="-1592" r="-151" b="-1592"/>
            </a:stretch>
          </a:blipFill>
        </p:spPr>
      </p:sp>
      <p:grpSp>
        <p:nvGrpSpPr>
          <p:cNvPr id="3" name="Group 3"/>
          <p:cNvGrpSpPr/>
          <p:nvPr/>
        </p:nvGrpSpPr>
        <p:grpSpPr>
          <a:xfrm>
            <a:off x="1028700" y="1662822"/>
            <a:ext cx="7419772" cy="5789138"/>
            <a:chOff x="0" y="0"/>
            <a:chExt cx="9893030" cy="7718851"/>
          </a:xfrm>
        </p:grpSpPr>
        <p:sp>
          <p:nvSpPr>
            <p:cNvPr id="4" name="TextBox 4"/>
            <p:cNvSpPr txBox="1"/>
            <p:nvPr/>
          </p:nvSpPr>
          <p:spPr>
            <a:xfrm>
              <a:off x="0" y="104775"/>
              <a:ext cx="9893030" cy="1356707"/>
            </a:xfrm>
            <a:prstGeom prst="rect">
              <a:avLst/>
            </a:prstGeom>
          </p:spPr>
          <p:txBody>
            <a:bodyPr lIns="0" tIns="0" rIns="0" bIns="0" rtlCol="0" anchor="t">
              <a:spAutoFit/>
            </a:bodyPr>
            <a:lstStyle/>
            <a:p>
              <a:pPr>
                <a:lnSpc>
                  <a:spcPts val="7596"/>
                </a:lnSpc>
              </a:pPr>
              <a:r>
                <a:rPr lang="en-US" sz="7234">
                  <a:solidFill>
                    <a:srgbClr val="F7B4A7"/>
                  </a:solidFill>
                  <a:latin typeface="Clear Sans Bold"/>
                </a:rPr>
                <a:t>Insights</a:t>
              </a:r>
            </a:p>
          </p:txBody>
        </p:sp>
        <p:sp>
          <p:nvSpPr>
            <p:cNvPr id="5" name="TextBox 5"/>
            <p:cNvSpPr txBox="1"/>
            <p:nvPr/>
          </p:nvSpPr>
          <p:spPr>
            <a:xfrm>
              <a:off x="0" y="1956474"/>
              <a:ext cx="9618942" cy="711848"/>
            </a:xfrm>
            <a:prstGeom prst="rect">
              <a:avLst/>
            </a:prstGeom>
          </p:spPr>
          <p:txBody>
            <a:bodyPr lIns="0" tIns="0" rIns="0" bIns="0" rtlCol="0" anchor="t">
              <a:spAutoFit/>
            </a:bodyPr>
            <a:lstStyle/>
            <a:p>
              <a:pPr>
                <a:lnSpc>
                  <a:spcPts val="4589"/>
                </a:lnSpc>
              </a:pPr>
              <a:r>
                <a:rPr lang="en-US" sz="3278">
                  <a:solidFill>
                    <a:srgbClr val="94DDDE"/>
                  </a:solidFill>
                  <a:latin typeface="Clear Sans"/>
                </a:rPr>
                <a:t>CLUSTER 0</a:t>
              </a:r>
            </a:p>
          </p:txBody>
        </p:sp>
        <p:sp>
          <p:nvSpPr>
            <p:cNvPr id="6" name="TextBox 6"/>
            <p:cNvSpPr txBox="1"/>
            <p:nvPr/>
          </p:nvSpPr>
          <p:spPr>
            <a:xfrm>
              <a:off x="0" y="3144264"/>
              <a:ext cx="7875939" cy="4574587"/>
            </a:xfrm>
            <a:prstGeom prst="rect">
              <a:avLst/>
            </a:prstGeom>
          </p:spPr>
          <p:txBody>
            <a:bodyPr lIns="0" tIns="0" rIns="0" bIns="0" rtlCol="0" anchor="t">
              <a:spAutoFit/>
            </a:bodyPr>
            <a:lstStyle/>
            <a:p>
              <a:pPr marL="585741" lvl="1" indent="-292871">
                <a:lnSpc>
                  <a:spcPts val="3933"/>
                </a:lnSpc>
                <a:buFont typeface="Arial"/>
                <a:buChar char="•"/>
              </a:pPr>
              <a:r>
                <a:rPr lang="en-US" sz="2713">
                  <a:solidFill>
                    <a:srgbClr val="94DDDE"/>
                  </a:solidFill>
                  <a:latin typeface="Clear Sans"/>
                </a:rPr>
                <a:t>Contains values(resident id) more than 100000+</a:t>
              </a:r>
            </a:p>
            <a:p>
              <a:pPr marL="585741" lvl="1" indent="-292871">
                <a:lnSpc>
                  <a:spcPts val="3933"/>
                </a:lnSpc>
                <a:buFont typeface="Arial"/>
                <a:buChar char="•"/>
              </a:pPr>
              <a:r>
                <a:rPr lang="en-US" sz="2713">
                  <a:solidFill>
                    <a:srgbClr val="94DDDE"/>
                  </a:solidFill>
                  <a:latin typeface="Clear Sans"/>
                </a:rPr>
                <a:t>Having a Maximum percentage of UNITCLASS 'Studio (0)'</a:t>
              </a:r>
            </a:p>
            <a:p>
              <a:pPr marL="585741" lvl="1" indent="-292871">
                <a:lnSpc>
                  <a:spcPts val="3933"/>
                </a:lnSpc>
                <a:buFont typeface="Arial"/>
                <a:buChar char="•"/>
              </a:pPr>
              <a:r>
                <a:rPr lang="en-US" sz="2713">
                  <a:solidFill>
                    <a:srgbClr val="94DDDE"/>
                  </a:solidFill>
                  <a:latin typeface="Clear Sans"/>
                </a:rPr>
                <a:t>Contains the count of maximum RESIDENTID with shorttermstay</a:t>
              </a:r>
            </a:p>
            <a:p>
              <a:pPr marL="585741" lvl="1" indent="-292871">
                <a:lnSpc>
                  <a:spcPts val="3933"/>
                </a:lnSpc>
                <a:buFont typeface="Arial"/>
                <a:buChar char="•"/>
              </a:pPr>
              <a:r>
                <a:rPr lang="en-US" sz="2713">
                  <a:solidFill>
                    <a:srgbClr val="94DDDE"/>
                  </a:solidFill>
                  <a:latin typeface="Clear Sans"/>
                </a:rPr>
                <a:t>Most Profitable Cluster.</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1335</Words>
  <Application>Microsoft Office PowerPoint</Application>
  <PresentationFormat>Custom</PresentationFormat>
  <Paragraphs>112</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Neue Machina Ultra-Bold</vt:lpstr>
      <vt:lpstr>Clear Sans Medium</vt:lpstr>
      <vt:lpstr>Clear Sans</vt:lpstr>
      <vt:lpstr>Montserrat</vt:lpstr>
      <vt:lpstr>Clear Sans Bold</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in Education Technology Presentation in Blue Peach Illustrative Style</dc:title>
  <dc:creator>Anshika</dc:creator>
  <cp:lastModifiedBy>Anshika Bansal</cp:lastModifiedBy>
  <cp:revision>2</cp:revision>
  <dcterms:created xsi:type="dcterms:W3CDTF">2006-08-16T00:00:00Z</dcterms:created>
  <dcterms:modified xsi:type="dcterms:W3CDTF">2024-06-11T18:15:18Z</dcterms:modified>
  <dc:identifier>DAFo4krPZ5o</dc:identifier>
</cp:coreProperties>
</file>